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14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</p:sldIdLst>
  <p:sldSz cy="5143500" cx="9144000"/>
  <p:notesSz cx="6858000" cy="9144000"/>
  <p:embeddedFontLst>
    <p:embeddedFont>
      <p:font typeface="Abel"/>
      <p:regular r:id="rId142"/>
    </p:embeddedFont>
    <p:embeddedFont>
      <p:font typeface="Encode Sans Semi Condensed"/>
      <p:regular r:id="rId143"/>
      <p:bold r:id="rId144"/>
    </p:embeddedFont>
    <p:embeddedFont>
      <p:font typeface="Encode Sans Semi Condensed Light"/>
      <p:regular r:id="rId145"/>
      <p:bold r:id="rId1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4" name="Dhananjai Ra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06818A3-7939-4B7B-A961-15952AB6D2C2}">
  <a:tblStyle styleId="{F06818A3-7939-4B7B-A961-15952AB6D2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43" Type="http://schemas.openxmlformats.org/officeDocument/2006/relationships/font" Target="fonts/EncodeSansSemiCondensed-regular.fntdata"/><Relationship Id="rId142" Type="http://schemas.openxmlformats.org/officeDocument/2006/relationships/font" Target="fonts/Abel-regular.fntdata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146" Type="http://schemas.openxmlformats.org/officeDocument/2006/relationships/font" Target="fonts/EncodeSansSemiCondensedLight-bold.fntdata"/><Relationship Id="rId7" Type="http://schemas.openxmlformats.org/officeDocument/2006/relationships/notesMaster" Target="notesMasters/notesMaster1.xml"/><Relationship Id="rId145" Type="http://schemas.openxmlformats.org/officeDocument/2006/relationships/font" Target="fonts/EncodeSansSemiCondensedLight-regular.fntdata"/><Relationship Id="rId8" Type="http://schemas.openxmlformats.org/officeDocument/2006/relationships/slide" Target="slides/slide1.xml"/><Relationship Id="rId144" Type="http://schemas.openxmlformats.org/officeDocument/2006/relationships/font" Target="fonts/EncodeSansSemiCondensed-bold.fntdata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04T21:51:40.798">
    <p:pos x="324" y="509"/>
    <p:text>I like this slide. It was a good idea to put this one in.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0" dt="2020-05-04T22:01:24.029">
    <p:pos x="813" y="1361"/>
    <p:text>Maybe here F-measure is what you should prefer to use -- https://en.wikipedia.org/wiki/F1_score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20-05-04T22:03:44.476">
    <p:pos x="324" y="509"/>
    <p:text>Wikipedia disagrees with this claim -- https://en.wikipedia.org/wiki/Reinforcement_learning -- says "Reinforcement learning is one of three basic machine learning paradigms, alongside supervised learning and unsupervised learning"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20-05-04T22:05:16.938">
    <p:pos x="324" y="997"/>
    <p:text>Is the risk of a bad decision worse than good decisions?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3" dt="2020-05-04T22:08:44.025">
    <p:pos x="813" y="1361"/>
    <p:text>Sounds like you are just reinventing random forest approach using MDPs and Q-Learning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4" dt="2020-05-04T22:08:30.948">
    <p:pos x="6000" y="0"/>
    <p:text>Sounds like you are just reinventing random forest approach using MDPs and Q-Learning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5-04T21:52:13.746">
    <p:pos x="3005" y="0"/>
    <p:text>The blue color bullets are hard to read on a blue background. Change the bullets also to white.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5-04T21:52:30.659">
    <p:pos x="6000" y="0"/>
    <p:text>Repeated slide?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20-05-04T21:53:01.866">
    <p:pos x="326" y="2149"/>
    <p:text>Why? Says who? Just kidding. Ignore this comment.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20-05-04T21:56:15.040">
    <p:pos x="178" y="997"/>
    <p:text>Simplicity of what? The model, the user experience? Both? How are you going to prove simplicity?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20-05-04T21:58:16.707">
    <p:pos x="851" y="426"/>
    <p:text>No title? Why not create this table? Can't take more than 15-20 minutes.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7" dt="2020-05-04T21:59:12.522">
    <p:pos x="3017" y="1361"/>
    <p:text>Maybe this flowchart can be supplements that you can talk about if you have time.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8" dt="2020-05-04T21:59:48.333">
    <p:pos x="324" y="997"/>
    <p:text>Don't you have a chart for this? Maybe having a chart will be useful instead of just words.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9" dt="2020-05-04T22:00:26.942">
    <p:pos x="326" y="2149"/>
    <p:text>What historians cannot use q-learning? :-) Ignore this comment.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ea0dee8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ea0dee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70f0768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70f0768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70f0768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70f0768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706bc7d17_2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706bc7d17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2ea0dee89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2ea0dee89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52ea0dee8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52ea0dee8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52ea0dee89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52ea0dee89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52ea0dee89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52ea0dee89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2ea0dee8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2ea0dee8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52ea0dee89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52ea0dee89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7706bc7d1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7706bc7d1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2ea0dee89_0_1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2ea0dee8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52ea0dee89_0_7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52ea0dee8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2ea0dee8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2ea0dee8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2ea0dee89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2ea0dee89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52ea0dee89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52ea0dee89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52ea0dee89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52ea0dee89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52ea0dee89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52ea0dee89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52ea0dee89_0_8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52ea0dee89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52ea0dee89_0_9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52ea0dee8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52ea0dee89_0_9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52ea0dee89_0_9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52ea0dee89_0_9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52ea0dee89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ea0dee89_0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ea0dee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52ea0dee89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2" name="Google Shape;1432;g52ea0dee89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7706bc7d17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7706bc7d17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52ea0dee89_0_9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52ea0dee89_0_9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52ea0dee89_0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52ea0dee89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g52ea0dee89_0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0" name="Google Shape;1460;g52ea0dee89_0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7706bc7d1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7706bc7d1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7706bc7d17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4" name="Google Shape;1474;g7706bc7d17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52ea0dee89_0_9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52ea0dee89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52ea0dee89_0_9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52ea0dee89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52ea0dee89_0_9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52ea0dee89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82d09dafc4_0_5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82d09dafc4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52ea0dee89_0_9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52ea0dee89_0_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52ea0dee89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52ea0dee89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52ea0dee89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52ea0dee89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82d09dafc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82d09dafc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82d09dafc4_2_15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82d09dafc4_2_1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2d09dafc4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2d09dafc4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d09dafc4_0_7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d09dafc4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d09dafc4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d09dafc4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2d09dafc4_0_7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2d09dafc4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2d09dafc4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2d09dafc4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2d09dafc4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2d09dafc4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ea0dee8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2ea0dee8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06bc7d1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706bc7d1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82d09dafc4_0_9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82d09dafc4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2d09dafc4_0_9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2d09dafc4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5462690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5462690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706bc7d1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706bc7d1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2d09dafc4_0_1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2d09dafc4_0_1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2d09dafc4_0_1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2d09dafc4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2d09dafc4_0_1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2d09dafc4_0_1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2d09dafc4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2d09dafc4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2d09dafc4_2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2d09dafc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2ea0dee8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2ea0dee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82d09dafc4_2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82d09dafc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82d09dafc4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82d09dafc4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2d09dafc4_2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2d09dafc4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2d09dafc4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2d09dafc4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2d09dafc4_2_3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2d09dafc4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546269094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5462690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2d09dafc4_2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2d09dafc4_2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2d09dafc4_2_5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2d09dafc4_2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82d09dafc4_2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82d09dafc4_2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84ada7f054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84ada7f054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2ea0dee89_0_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2ea0dee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82d09dafc4_2_5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82d09dafc4_2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82d09dafc4_2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82d09dafc4_2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706bc7d17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706bc7d1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82d09dafc4_2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82d09dafc4_2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82d09dafc4_2_7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82d09dafc4_2_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2d09dafc4_2_8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82d09dafc4_2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82d09dafc4_2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82d09dafc4_2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2d09dafc4_2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2d09dafc4_2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2d09dafc4_2_8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82d09dafc4_2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82d09dafc4_2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82d09dafc4_2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2ea0dee89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2ea0dee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82d09dafc4_2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82d09dafc4_2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82d09dafc4_2_1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82d09dafc4_2_1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2d09dafc4_2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82d09dafc4_2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82d09dafc4_2_8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82d09dafc4_2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2d09dafc4_2_9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2d09dafc4_2_9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82d09dafc4_2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82d09dafc4_2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2d09dafc4_2_1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2d09dafc4_2_1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82d09dafc4_2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82d09dafc4_2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82d09dafc4_2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82d09dafc4_2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82d09dafc4_2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82d09dafc4_2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2ea0dee8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2ea0dee8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82d09dafc4_2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82d09dafc4_2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82d09dafc4_2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82d09dafc4_2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82d09dafc4_2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82d09dafc4_2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82d09dafc4_2_1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82d09dafc4_2_1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2d09dafc4_2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82d09dafc4_2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2d09dafc4_2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82d09dafc4_2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82d09dafc4_2_12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82d09dafc4_2_1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52ea0dee89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52ea0dee89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52ea0dee89_0_1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52ea0dee8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52ea0dee89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52ea0dee89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2ea0dee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2ea0dee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2ea0dee89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2ea0dee8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2ea0dee89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2ea0dee8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2ea0dee8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2ea0dee8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52ea0dee8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52ea0dee8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2ea0dee89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2ea0dee8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2ea0dee8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2ea0dee8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2ea0dee8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2ea0dee8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52ea0dee89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4" name="Google Shape;1034;g52ea0dee89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2ea0dee8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2ea0dee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52ea0dee89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52ea0dee89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2ea0dee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2ea0dee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2ea0dee89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2ea0dee89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52ea0dee8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52ea0dee8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2ea0dee8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2ea0dee8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2ea0dee89_0_2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2ea0dee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84423f4f7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84423f4f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52ea0dee89_0_4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52ea0dee89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2ea0dee89_0_4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2ea0dee8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2ea0dee89_0_4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2ea0dee89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84ada7f054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84ada7f054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7706bc7d1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7706bc7d1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2ea0dee8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2ea0dee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52ea0dee89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52ea0dee89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7706bc7d17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7706bc7d1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7706bc7d17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7706bc7d17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2ea0dee89_0_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2ea0dee89_0_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7706bc7d1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7706bc7d1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706bc7d1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706bc7d1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706bc7d17_2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706bc7d17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706bc7d17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706bc7d17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70f0768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70f0768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770f0768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770f0768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6829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3559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5991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58" name="Google Shape;158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2" name="Google Shape;162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3886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8044" t="0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5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6.xml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7.xml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8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9.xml"/><Relationship Id="rId4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1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1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13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14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3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4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Causal Inference Approach to Predict Sepsis in Patients Using Q-Learning</a:t>
            </a:r>
            <a:endParaRPr/>
          </a:p>
        </p:txBody>
      </p:sp>
      <p:sp>
        <p:nvSpPr>
          <p:cNvPr id="169" name="Google Shape;169;p1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Thesis Proposal by: Noah Dunn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Short</a:t>
            </a:r>
            <a:endParaRPr/>
          </a:p>
        </p:txBody>
      </p:sp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282750" y="1582775"/>
            <a:ext cx="8751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Goal is to explore previous attempts to diagnose Sepsis, and produce a model that attempts to provide some degree of simplification or improvement towards those previous attempts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Accuracy and </a:t>
            </a:r>
            <a:r>
              <a:rPr lang="en"/>
              <a:t>Simplicity</a:t>
            </a:r>
            <a:r>
              <a:rPr lang="en"/>
              <a:t> of the model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These ideas will be discussed later in the proposed research methodology</a:t>
            </a:r>
            <a:endParaRPr/>
          </a:p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Hyperparameter Optimization (cont.)</a:t>
            </a:r>
            <a:endParaRPr/>
          </a:p>
        </p:txBody>
      </p:sp>
      <p:sp>
        <p:nvSpPr>
          <p:cNvPr id="1239" name="Google Shape;1239;p114"/>
          <p:cNvSpPr txBox="1"/>
          <p:nvPr>
            <p:ph idx="1" type="body"/>
          </p:nvPr>
        </p:nvSpPr>
        <p:spPr>
          <a:xfrm>
            <a:off x="514800" y="1555925"/>
            <a:ext cx="8348700" cy="33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a number of approaches for optimizing these values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Grid Evaluation: Provide a set list of all possible values and validate how they perform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Random Selection: Pick values purely at random and test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Q-Learning: Use a parallel Q-Learning algorithm to train for optimal hyperparameters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1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Approach for this Research</a:t>
            </a:r>
            <a:endParaRPr b="0"/>
          </a:p>
        </p:txBody>
      </p:sp>
      <p:sp>
        <p:nvSpPr>
          <p:cNvPr id="1245" name="Google Shape;1245;p115"/>
          <p:cNvSpPr txBox="1"/>
          <p:nvPr>
            <p:ph idx="1" type="body"/>
          </p:nvPr>
        </p:nvSpPr>
        <p:spPr>
          <a:xfrm>
            <a:off x="514800" y="1555925"/>
            <a:ext cx="8348700" cy="33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My goal is to attempt a </a:t>
            </a:r>
            <a:r>
              <a:rPr lang="en"/>
              <a:t>separate</a:t>
            </a:r>
            <a:r>
              <a:rPr lang="en"/>
              <a:t> Q-Learning chain, as many of the related works have undergone a similar process to optimize their value functions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are a number of research papers in various other fields attempting hyperparameter optimization using Q-Learning (including self-driving cars)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116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11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2" name="Google Shape;1252;p116"/>
          <p:cNvSpPr txBox="1"/>
          <p:nvPr>
            <p:ph idx="1" type="body"/>
          </p:nvPr>
        </p:nvSpPr>
        <p:spPr>
          <a:xfrm>
            <a:off x="1677950" y="1705500"/>
            <a:ext cx="6174900" cy="26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The Potential Data Sources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Data Cleaning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The Issue in the Testing Combinations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The choice of MIMIC-III (for now)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1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Building the Initial MDPs</a:t>
            </a:r>
            <a:endParaRPr sz="3800"/>
          </a:p>
        </p:txBody>
      </p:sp>
      <p:sp>
        <p:nvSpPr>
          <p:cNvPr id="1258" name="Google Shape;1258;p117"/>
          <p:cNvSpPr txBox="1"/>
          <p:nvPr>
            <p:ph idx="1" type="body"/>
          </p:nvPr>
        </p:nvSpPr>
        <p:spPr>
          <a:xfrm>
            <a:off x="514800" y="1582750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are several ways to programmatically generate MDPs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most basic method is to to randomly assign states and actions and then test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research seeks to emulate the Komoroski process, and in practice, more effective models are built that reflect trends in the underlying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8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Building the Initial MDPs	</a:t>
            </a:r>
            <a:endParaRPr sz="3800"/>
          </a:p>
        </p:txBody>
      </p:sp>
      <p:sp>
        <p:nvSpPr>
          <p:cNvPr id="1265" name="Google Shape;1265;p118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Komorowski et. al scripts build MDPs using a Clustering technique called ‘k-means++’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our context, K-Means++ fixes groups of patients based on criteria from time-series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have provided scripts which build 500 distinct MDPs from a provided data set.</a:t>
            </a:r>
            <a:endParaRPr/>
          </a:p>
        </p:txBody>
      </p:sp>
      <p:sp>
        <p:nvSpPr>
          <p:cNvPr id="1266" name="Google Shape;1266;p1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9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Implementing Q-Learning </a:t>
            </a:r>
            <a:endParaRPr sz="3800"/>
          </a:p>
        </p:txBody>
      </p:sp>
      <p:sp>
        <p:nvSpPr>
          <p:cNvPr id="1272" name="Google Shape;1272;p119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MatLab has a Q-Learning Toolbox available free to the public online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Much of the existing work (including the Komorowski et. al research) makes use of MatLab scripts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is a Python option that offers the same functionality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20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What all is there at this point?</a:t>
            </a:r>
            <a:endParaRPr sz="3800"/>
          </a:p>
        </p:txBody>
      </p:sp>
      <p:sp>
        <p:nvSpPr>
          <p:cNvPr id="1279" name="Google Shape;1279;p120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input data set is created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MDPs are built from the data sets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Q-Learning is used to provide solutions to those data sets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Those solutions are models to predict Sepsis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is some idea of which solutions are the best of the bunch </a:t>
            </a:r>
            <a:endParaRPr/>
          </a:p>
        </p:txBody>
      </p:sp>
      <p:sp>
        <p:nvSpPr>
          <p:cNvPr id="1280" name="Google Shape;1280;p1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1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Improvement by Simplification</a:t>
            </a:r>
            <a:endParaRPr sz="3800"/>
          </a:p>
        </p:txBody>
      </p:sp>
      <p:sp>
        <p:nvSpPr>
          <p:cNvPr id="1286" name="Google Shape;1286;p121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Model output can yield dozens of factors used to predict a diagnosis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general, it is said in statistics that simpler models are better than complex models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Simple models are less </a:t>
            </a:r>
            <a:r>
              <a:rPr lang="en"/>
              <a:t>susceptible</a:t>
            </a:r>
            <a:r>
              <a:rPr lang="en"/>
              <a:t> to outlier bias, as well as conforming directly to a single data set</a:t>
            </a:r>
            <a:endParaRPr/>
          </a:p>
        </p:txBody>
      </p:sp>
      <p:sp>
        <p:nvSpPr>
          <p:cNvPr id="1287" name="Google Shape;1287;p1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12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Improvement by Simplification (cont.)</a:t>
            </a:r>
            <a:endParaRPr sz="3800"/>
          </a:p>
        </p:txBody>
      </p:sp>
      <p:sp>
        <p:nvSpPr>
          <p:cNvPr id="1293" name="Google Shape;1293;p122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Prior to talking with Dr. Giabbanelli, I did not know the concept of feature selection. I was only aware of manual selection from my Statistical Modeling course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Feature selection is an automated way to simplify models, keeping only the relevant factors that have a significant impact on the output</a:t>
            </a:r>
            <a:endParaRPr/>
          </a:p>
        </p:txBody>
      </p:sp>
      <p:sp>
        <p:nvSpPr>
          <p:cNvPr id="1294" name="Google Shape;1294;p1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23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Improvement by Simplification (cont.)</a:t>
            </a:r>
            <a:endParaRPr sz="3800"/>
          </a:p>
        </p:txBody>
      </p:sp>
      <p:sp>
        <p:nvSpPr>
          <p:cNvPr id="1300" name="Google Shape;1300;p123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 additional benefit feature selection offers is that it does not yield a drastic decrease in accuracy in order to </a:t>
            </a:r>
            <a:r>
              <a:rPr lang="en"/>
              <a:t>simplify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route is much better than my initial proposal to manually </a:t>
            </a:r>
            <a:r>
              <a:rPr lang="en"/>
              <a:t>simplify</a:t>
            </a:r>
            <a:r>
              <a:rPr lang="en"/>
              <a:t>. </a:t>
            </a:r>
            <a:endParaRPr/>
          </a:p>
        </p:txBody>
      </p:sp>
      <p:sp>
        <p:nvSpPr>
          <p:cNvPr id="1301" name="Google Shape;1301;p1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1872450" y="1705500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Personal Motivation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Motivation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Academic Contributions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2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Okay, but what about the Causal Inference we discussed earlier? Wasn’t that the new and unique part to this whole process?</a:t>
            </a:r>
            <a:endParaRPr/>
          </a:p>
        </p:txBody>
      </p:sp>
      <p:sp>
        <p:nvSpPr>
          <p:cNvPr id="1307" name="Google Shape;1307;p12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25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Optimizing with Causal Inference</a:t>
            </a:r>
            <a:endParaRPr sz="3800"/>
          </a:p>
        </p:txBody>
      </p:sp>
      <p:sp>
        <p:nvSpPr>
          <p:cNvPr id="1313" name="Google Shape;1313;p125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Causal Inference offers the researcher a means to manipulate the order of an MDP: the presence or absence of certain states of actions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 Models that direct actions from one suspected cause to another are likely to yield more meaningful, and thus, more </a:t>
            </a:r>
            <a:r>
              <a:rPr lang="en"/>
              <a:t>accurate</a:t>
            </a:r>
            <a:r>
              <a:rPr lang="en"/>
              <a:t> models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6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Optimizing with Causal Inference(cont.)</a:t>
            </a:r>
            <a:endParaRPr sz="3800"/>
          </a:p>
        </p:txBody>
      </p:sp>
      <p:sp>
        <p:nvSpPr>
          <p:cNvPr id="1320" name="Google Shape;1320;p126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particular, medical insights that are already in </a:t>
            </a:r>
            <a:r>
              <a:rPr lang="en"/>
              <a:t>existence</a:t>
            </a:r>
            <a:r>
              <a:rPr lang="en"/>
              <a:t> offer some promising ways to orient states and actions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usage of what is known about qSOFA and SOFA can direct MDPs to weight a collection of factors towards a diagnosis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Acknowledging common factors present in all the best MDPs in the initial test run could provide some indication of causal relationships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1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2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Optimizing with Causal Inference(cont.)</a:t>
            </a:r>
            <a:endParaRPr sz="3800"/>
          </a:p>
        </p:txBody>
      </p:sp>
      <p:sp>
        <p:nvSpPr>
          <p:cNvPr id="1327" name="Google Shape;1327;p127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addition, interventions in the form of specific values can be fixed on different factors to see if they produce better </a:t>
            </a:r>
            <a:r>
              <a:rPr lang="en"/>
              <a:t>results than their data-driven counterparts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Similar to simplification, Causal Inference exchanges in the best models will go through several rounds until no better can be done with re-arrangement or fixing values </a:t>
            </a:r>
            <a:endParaRPr/>
          </a:p>
        </p:txBody>
      </p:sp>
      <p:sp>
        <p:nvSpPr>
          <p:cNvPr id="1328" name="Google Shape;1328;p1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3" name="Google Shape;1333;p128"/>
          <p:cNvCxnSpPr/>
          <p:nvPr/>
        </p:nvCxnSpPr>
        <p:spPr>
          <a:xfrm flipH="1" rot="10800000">
            <a:off x="2484450" y="1786100"/>
            <a:ext cx="1383300" cy="6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4" name="Google Shape;1334;p128"/>
          <p:cNvCxnSpPr/>
          <p:nvPr/>
        </p:nvCxnSpPr>
        <p:spPr>
          <a:xfrm rot="10800000">
            <a:off x="4928625" y="1839825"/>
            <a:ext cx="1316100" cy="6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5" name="Google Shape;1335;p128"/>
          <p:cNvSpPr txBox="1"/>
          <p:nvPr/>
        </p:nvSpPr>
        <p:spPr>
          <a:xfrm>
            <a:off x="209050" y="17500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 qSOFA Example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36" name="Google Shape;1336;p128"/>
          <p:cNvSpPr/>
          <p:nvPr/>
        </p:nvSpPr>
        <p:spPr>
          <a:xfrm>
            <a:off x="3871123" y="402875"/>
            <a:ext cx="1084394" cy="1493901"/>
          </a:xfrm>
          <a:custGeom>
            <a:rect b="b" l="l" r="r" t="t"/>
            <a:pathLst>
              <a:path extrusionOk="0" h="457200" w="304819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128"/>
          <p:cNvSpPr/>
          <p:nvPr/>
        </p:nvSpPr>
        <p:spPr>
          <a:xfrm>
            <a:off x="1082917" y="2177808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128"/>
          <p:cNvSpPr/>
          <p:nvPr/>
        </p:nvSpPr>
        <p:spPr>
          <a:xfrm>
            <a:off x="6123625" y="2177800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28"/>
          <p:cNvSpPr/>
          <p:nvPr/>
        </p:nvSpPr>
        <p:spPr>
          <a:xfrm>
            <a:off x="3638267" y="2997033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128"/>
          <p:cNvCxnSpPr/>
          <p:nvPr/>
        </p:nvCxnSpPr>
        <p:spPr>
          <a:xfrm rot="10800000">
            <a:off x="4377875" y="1906975"/>
            <a:ext cx="27000" cy="1087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1" name="Google Shape;1341;p128"/>
          <p:cNvSpPr txBox="1"/>
          <p:nvPr/>
        </p:nvSpPr>
        <p:spPr>
          <a:xfrm>
            <a:off x="1410100" y="2538175"/>
            <a:ext cx="84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Systolic Blood Pressure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42" name="Google Shape;1342;p128"/>
          <p:cNvSpPr txBox="1"/>
          <p:nvPr/>
        </p:nvSpPr>
        <p:spPr>
          <a:xfrm>
            <a:off x="3990325" y="3362025"/>
            <a:ext cx="846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Glasgow Coma Scale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43" name="Google Shape;1343;p128"/>
          <p:cNvSpPr txBox="1"/>
          <p:nvPr/>
        </p:nvSpPr>
        <p:spPr>
          <a:xfrm>
            <a:off x="6288250" y="2538175"/>
            <a:ext cx="1084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Respiratory Rate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1344" name="Google Shape;1344;p128"/>
          <p:cNvCxnSpPr/>
          <p:nvPr/>
        </p:nvCxnSpPr>
        <p:spPr>
          <a:xfrm flipH="1" rot="10800000">
            <a:off x="1009850" y="3614475"/>
            <a:ext cx="834900" cy="1731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5" name="Google Shape;1345;p128"/>
          <p:cNvCxnSpPr/>
          <p:nvPr/>
        </p:nvCxnSpPr>
        <p:spPr>
          <a:xfrm>
            <a:off x="-377000" y="2092925"/>
            <a:ext cx="1467600" cy="686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6" name="Google Shape;1346;p128"/>
          <p:cNvCxnSpPr/>
          <p:nvPr/>
        </p:nvCxnSpPr>
        <p:spPr>
          <a:xfrm rot="10800000">
            <a:off x="4914725" y="4187450"/>
            <a:ext cx="572100" cy="108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7" name="Google Shape;1347;p128"/>
          <p:cNvCxnSpPr/>
          <p:nvPr/>
        </p:nvCxnSpPr>
        <p:spPr>
          <a:xfrm flipH="1" rot="10800000">
            <a:off x="2773725" y="3994400"/>
            <a:ext cx="929100" cy="1185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8" name="Google Shape;1348;p128"/>
          <p:cNvCxnSpPr/>
          <p:nvPr/>
        </p:nvCxnSpPr>
        <p:spPr>
          <a:xfrm flipH="1">
            <a:off x="7598325" y="2760250"/>
            <a:ext cx="2028900" cy="440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28"/>
          <p:cNvCxnSpPr/>
          <p:nvPr/>
        </p:nvCxnSpPr>
        <p:spPr>
          <a:xfrm rot="10800000">
            <a:off x="7372825" y="3404075"/>
            <a:ext cx="504000" cy="1860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28"/>
          <p:cNvSpPr txBox="1"/>
          <p:nvPr/>
        </p:nvSpPr>
        <p:spPr>
          <a:xfrm>
            <a:off x="5044425" y="738200"/>
            <a:ext cx="1084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Diagnosis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5" name="Google Shape;1355;p129"/>
          <p:cNvCxnSpPr/>
          <p:nvPr/>
        </p:nvCxnSpPr>
        <p:spPr>
          <a:xfrm flipH="1" rot="10800000">
            <a:off x="2484450" y="1786100"/>
            <a:ext cx="1383300" cy="6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6" name="Google Shape;1356;p129"/>
          <p:cNvCxnSpPr/>
          <p:nvPr/>
        </p:nvCxnSpPr>
        <p:spPr>
          <a:xfrm rot="10800000">
            <a:off x="4928625" y="1839825"/>
            <a:ext cx="1316100" cy="63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p129"/>
          <p:cNvSpPr txBox="1"/>
          <p:nvPr/>
        </p:nvSpPr>
        <p:spPr>
          <a:xfrm>
            <a:off x="209050" y="17500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Alternatively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58" name="Google Shape;1358;p129"/>
          <p:cNvSpPr/>
          <p:nvPr/>
        </p:nvSpPr>
        <p:spPr>
          <a:xfrm>
            <a:off x="3871123" y="402875"/>
            <a:ext cx="1084394" cy="1493901"/>
          </a:xfrm>
          <a:custGeom>
            <a:rect b="b" l="l" r="r" t="t"/>
            <a:pathLst>
              <a:path extrusionOk="0" h="457200" w="304819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29"/>
          <p:cNvSpPr/>
          <p:nvPr/>
        </p:nvSpPr>
        <p:spPr>
          <a:xfrm>
            <a:off x="1082917" y="2177808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129"/>
          <p:cNvSpPr/>
          <p:nvPr/>
        </p:nvSpPr>
        <p:spPr>
          <a:xfrm>
            <a:off x="6123625" y="2177800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129"/>
          <p:cNvSpPr/>
          <p:nvPr/>
        </p:nvSpPr>
        <p:spPr>
          <a:xfrm>
            <a:off x="3638267" y="2997033"/>
            <a:ext cx="1550101" cy="1493902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2" name="Google Shape;1362;p129"/>
          <p:cNvCxnSpPr/>
          <p:nvPr/>
        </p:nvCxnSpPr>
        <p:spPr>
          <a:xfrm rot="10800000">
            <a:off x="4377875" y="1906975"/>
            <a:ext cx="27000" cy="1087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3" name="Google Shape;1363;p129"/>
          <p:cNvSpPr txBox="1"/>
          <p:nvPr/>
        </p:nvSpPr>
        <p:spPr>
          <a:xfrm>
            <a:off x="1467525" y="2698150"/>
            <a:ext cx="7809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0.9</a:t>
            </a:r>
            <a:endParaRPr sz="24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1364" name="Google Shape;1364;p129"/>
          <p:cNvCxnSpPr/>
          <p:nvPr/>
        </p:nvCxnSpPr>
        <p:spPr>
          <a:xfrm flipH="1" rot="10800000">
            <a:off x="1009850" y="3614475"/>
            <a:ext cx="834900" cy="1731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5" name="Google Shape;1365;p129"/>
          <p:cNvCxnSpPr/>
          <p:nvPr/>
        </p:nvCxnSpPr>
        <p:spPr>
          <a:xfrm>
            <a:off x="-377000" y="2092925"/>
            <a:ext cx="1467600" cy="686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6" name="Google Shape;1366;p129"/>
          <p:cNvCxnSpPr/>
          <p:nvPr/>
        </p:nvCxnSpPr>
        <p:spPr>
          <a:xfrm rot="10800000">
            <a:off x="4914725" y="4187450"/>
            <a:ext cx="572100" cy="108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7" name="Google Shape;1367;p129"/>
          <p:cNvCxnSpPr/>
          <p:nvPr/>
        </p:nvCxnSpPr>
        <p:spPr>
          <a:xfrm flipH="1" rot="10800000">
            <a:off x="2773725" y="3994400"/>
            <a:ext cx="929100" cy="1185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8" name="Google Shape;1368;p129"/>
          <p:cNvCxnSpPr/>
          <p:nvPr/>
        </p:nvCxnSpPr>
        <p:spPr>
          <a:xfrm flipH="1">
            <a:off x="7598325" y="2760250"/>
            <a:ext cx="2028900" cy="440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9" name="Google Shape;1369;p129"/>
          <p:cNvCxnSpPr/>
          <p:nvPr/>
        </p:nvCxnSpPr>
        <p:spPr>
          <a:xfrm rot="10800000">
            <a:off x="7372825" y="3404075"/>
            <a:ext cx="504000" cy="1860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0" name="Google Shape;1370;p129"/>
          <p:cNvSpPr txBox="1"/>
          <p:nvPr/>
        </p:nvSpPr>
        <p:spPr>
          <a:xfrm>
            <a:off x="5044425" y="738200"/>
            <a:ext cx="1084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Diagnosis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4022875" y="3461675"/>
            <a:ext cx="7809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0.85</a:t>
            </a:r>
            <a:endParaRPr sz="24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1372" name="Google Shape;1372;p129"/>
          <p:cNvSpPr txBox="1"/>
          <p:nvPr/>
        </p:nvSpPr>
        <p:spPr>
          <a:xfrm>
            <a:off x="6508225" y="2698150"/>
            <a:ext cx="7809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0.6</a:t>
            </a:r>
            <a:endParaRPr sz="24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Roadmap</a:t>
            </a:r>
            <a:endParaRPr/>
          </a:p>
        </p:txBody>
      </p:sp>
      <p:sp>
        <p:nvSpPr>
          <p:cNvPr id="1378" name="Google Shape;1378;p130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9" name="Google Shape;1379;p130"/>
          <p:cNvSpPr/>
          <p:nvPr/>
        </p:nvSpPr>
        <p:spPr>
          <a:xfrm flipH="1" rot="669048">
            <a:off x="602322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30"/>
          <p:cNvSpPr/>
          <p:nvPr/>
        </p:nvSpPr>
        <p:spPr>
          <a:xfrm rot="-669048">
            <a:off x="4271096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1" name="Google Shape;1381;p130"/>
          <p:cNvGrpSpPr/>
          <p:nvPr/>
        </p:nvGrpSpPr>
        <p:grpSpPr>
          <a:xfrm>
            <a:off x="4860970" y="1550557"/>
            <a:ext cx="2342117" cy="1601580"/>
            <a:chOff x="4409300" y="1219942"/>
            <a:chExt cx="1712700" cy="1246754"/>
          </a:xfrm>
        </p:grpSpPr>
        <p:sp>
          <p:nvSpPr>
            <p:cNvPr id="1382" name="Google Shape;1382;p1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30"/>
            <p:cNvSpPr txBox="1"/>
            <p:nvPr/>
          </p:nvSpPr>
          <p:spPr>
            <a:xfrm>
              <a:off x="4647988" y="1985292"/>
              <a:ext cx="1244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Optimizing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84" name="Google Shape;1384;p130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30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Optimize the MDPs + Models with Causal Inference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1387" name="Google Shape;1387;p130"/>
          <p:cNvSpPr/>
          <p:nvPr/>
        </p:nvSpPr>
        <p:spPr>
          <a:xfrm flipH="1" rot="669048">
            <a:off x="250480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8" name="Google Shape;1388;p130"/>
          <p:cNvGrpSpPr/>
          <p:nvPr/>
        </p:nvGrpSpPr>
        <p:grpSpPr>
          <a:xfrm>
            <a:off x="3142835" y="3222044"/>
            <a:ext cx="2342117" cy="1580977"/>
            <a:chOff x="3021975" y="2541798"/>
            <a:chExt cx="1712700" cy="1230715"/>
          </a:xfrm>
        </p:grpSpPr>
        <p:sp>
          <p:nvSpPr>
            <p:cNvPr id="1389" name="Google Shape;1389;p130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Modeling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90" name="Google Shape;1390;p13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30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30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Build MDPs and test them with Q-Learning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1393" name="Google Shape;1393;p13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130"/>
          <p:cNvSpPr/>
          <p:nvPr/>
        </p:nvSpPr>
        <p:spPr>
          <a:xfrm rot="-669048">
            <a:off x="76217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130"/>
          <p:cNvGrpSpPr/>
          <p:nvPr/>
        </p:nvGrpSpPr>
        <p:grpSpPr>
          <a:xfrm>
            <a:off x="1383125" y="1550557"/>
            <a:ext cx="2342117" cy="1601580"/>
            <a:chOff x="1637475" y="1219942"/>
            <a:chExt cx="1712700" cy="1246754"/>
          </a:xfrm>
        </p:grpSpPr>
        <p:sp>
          <p:nvSpPr>
            <p:cNvPr id="1396" name="Google Shape;1396;p130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30"/>
            <p:cNvSpPr txBox="1"/>
            <p:nvPr/>
          </p:nvSpPr>
          <p:spPr>
            <a:xfrm>
              <a:off x="2145340" y="1947571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Data</a:t>
              </a:r>
              <a:endParaRPr b="1"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398" name="Google Shape;1398;p1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30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Gather and construct a full dataset to do testing on (from public data)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1400" name="Google Shape;1400;p1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31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13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7" name="Google Shape;1407;p131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Data Gathering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Building MDPs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Running Q-Learning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Optimization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1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3" name="Google Shape;1413;p132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Stopping Criteria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Evaluation Methodology &amp; Metrics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Dissemination of Results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Timeline of Research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414" name="Google Shape;1414;p132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133"/>
          <p:cNvSpPr txBox="1"/>
          <p:nvPr>
            <p:ph idx="4294967295" type="subTitle"/>
          </p:nvPr>
        </p:nvSpPr>
        <p:spPr>
          <a:xfrm>
            <a:off x="4258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are we done and how did we do?</a:t>
            </a:r>
            <a:endParaRPr/>
          </a:p>
        </p:txBody>
      </p:sp>
      <p:sp>
        <p:nvSpPr>
          <p:cNvPr id="1420" name="Google Shape;1420;p133"/>
          <p:cNvSpPr txBox="1"/>
          <p:nvPr>
            <p:ph idx="4294967295" type="ctrTitle"/>
          </p:nvPr>
        </p:nvSpPr>
        <p:spPr>
          <a:xfrm>
            <a:off x="425850" y="2221425"/>
            <a:ext cx="586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The Endgame</a:t>
            </a:r>
            <a:endParaRPr sz="9600"/>
          </a:p>
        </p:txBody>
      </p:sp>
      <p:sp>
        <p:nvSpPr>
          <p:cNvPr id="1421" name="Google Shape;1421;p1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2" name="Google Shape;1422;p133"/>
          <p:cNvSpPr/>
          <p:nvPr/>
        </p:nvSpPr>
        <p:spPr>
          <a:xfrm>
            <a:off x="6711850" y="2571750"/>
            <a:ext cx="1488115" cy="124217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133"/>
          <p:cNvGrpSpPr/>
          <p:nvPr/>
        </p:nvGrpSpPr>
        <p:grpSpPr>
          <a:xfrm>
            <a:off x="7899263" y="1587899"/>
            <a:ext cx="1053808" cy="1242167"/>
            <a:chOff x="7938657" y="1397104"/>
            <a:chExt cx="323850" cy="457200"/>
          </a:xfrm>
        </p:grpSpPr>
        <p:sp>
          <p:nvSpPr>
            <p:cNvPr id="1424" name="Google Shape;1424;p133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133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133"/>
          <p:cNvGrpSpPr/>
          <p:nvPr/>
        </p:nvGrpSpPr>
        <p:grpSpPr>
          <a:xfrm>
            <a:off x="5748747" y="1380351"/>
            <a:ext cx="1060948" cy="1449735"/>
            <a:chOff x="1437317" y="3004378"/>
            <a:chExt cx="304800" cy="457200"/>
          </a:xfrm>
        </p:grpSpPr>
        <p:sp>
          <p:nvSpPr>
            <p:cNvPr id="1427" name="Google Shape;1427;p133"/>
            <p:cNvSpPr/>
            <p:nvPr/>
          </p:nvSpPr>
          <p:spPr>
            <a:xfrm>
              <a:off x="1437317" y="3004378"/>
              <a:ext cx="304800" cy="457200"/>
            </a:xfrm>
            <a:custGeom>
              <a:rect b="b" l="l" r="r" t="t"/>
              <a:pathLst>
                <a:path extrusionOk="0" h="457200" w="30480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133"/>
            <p:cNvSpPr/>
            <p:nvPr/>
          </p:nvSpPr>
          <p:spPr>
            <a:xfrm>
              <a:off x="1567809" y="3341563"/>
              <a:ext cx="43814" cy="43814"/>
            </a:xfrm>
            <a:custGeom>
              <a:rect b="b" l="l" r="r" t="t"/>
              <a:pathLst>
                <a:path extrusionOk="0" h="43814" w="43814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133"/>
            <p:cNvSpPr/>
            <p:nvPr/>
          </p:nvSpPr>
          <p:spPr>
            <a:xfrm>
              <a:off x="1531614" y="3164874"/>
              <a:ext cx="117157" cy="155733"/>
            </a:xfrm>
            <a:custGeom>
              <a:rect b="b" l="l" r="r" t="t"/>
              <a:pathLst>
                <a:path extrusionOk="0" h="155733" w="117157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26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rabi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Background and Related Work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Sepsis 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Q-Learning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Causal Inference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250" name="Google Shape;250;p26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34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Stopping Criteria</a:t>
            </a:r>
            <a:endParaRPr sz="3800"/>
          </a:p>
        </p:txBody>
      </p:sp>
      <p:sp>
        <p:nvSpPr>
          <p:cNvPr id="1435" name="Google Shape;1435;p134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Once all rounds of causal inference optimization have taken place, the best of all available models will be chosen, in tandem with the MDP it was built using.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135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Methodology and Metrics </a:t>
            </a:r>
            <a:endParaRPr sz="3800"/>
          </a:p>
        </p:txBody>
      </p:sp>
      <p:sp>
        <p:nvSpPr>
          <p:cNvPr id="1442" name="Google Shape;1442;p135"/>
          <p:cNvSpPr txBox="1"/>
          <p:nvPr>
            <p:ph idx="1" type="body"/>
          </p:nvPr>
        </p:nvSpPr>
        <p:spPr>
          <a:xfrm>
            <a:off x="514800" y="1438850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Recall </a:t>
            </a:r>
            <a:r>
              <a:rPr lang="en"/>
              <a:t>-&gt; True Positives / (True Positives + False Negatives)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Precision </a:t>
            </a:r>
            <a:r>
              <a:rPr lang="en"/>
              <a:t>-&gt; True Positives / (True Positives + False Positives)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F1 Score </a:t>
            </a:r>
            <a:r>
              <a:rPr lang="en"/>
              <a:t>-&gt; 2 * ((precision * recall) / (precision + recall))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ROC Curve </a:t>
            </a:r>
            <a:r>
              <a:rPr lang="en"/>
              <a:t>-&gt; Plots true positive rate on the y-axis, and false positive rate on the x-axis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CONFUSION MATRIX</a:t>
            </a:r>
            <a:r>
              <a:rPr lang="en"/>
              <a:t> -&gt;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36"/>
          <p:cNvSpPr txBox="1"/>
          <p:nvPr>
            <p:ph type="title"/>
          </p:nvPr>
        </p:nvSpPr>
        <p:spPr>
          <a:xfrm>
            <a:off x="514800" y="773750"/>
            <a:ext cx="8039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Methodology and Metrics(cont.)</a:t>
            </a:r>
            <a:endParaRPr sz="3800"/>
          </a:p>
        </p:txBody>
      </p:sp>
      <p:sp>
        <p:nvSpPr>
          <p:cNvPr id="1449" name="Google Shape;1449;p136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Komorowski et. al provides some metrics on treatment (rather than diagnosis), however, some of the models they provide can offer some insight on model behavior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Nemati et. al developed a model that could achieve 85% correct diagnosis rate on a set of ICU data, which offers at least some benchmark to shoot for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1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13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</a:t>
            </a:r>
            <a:endParaRPr sz="3800"/>
          </a:p>
        </p:txBody>
      </p:sp>
      <p:sp>
        <p:nvSpPr>
          <p:cNvPr id="1456" name="Google Shape;1456;p137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offerings of potential conferences for final submission by Dr. Rao: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ACM Transactions on Modeling and Computer Simulation (TOMACS)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Simulation: Transactions of the Society for Modeling and Simulation International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Frontiers In Artificial Intelligence</a:t>
            </a:r>
            <a:endParaRPr/>
          </a:p>
        </p:txBody>
      </p:sp>
      <p:sp>
        <p:nvSpPr>
          <p:cNvPr id="1457" name="Google Shape;1457;p13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38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Results(cont.)</a:t>
            </a:r>
            <a:endParaRPr sz="3800"/>
          </a:p>
        </p:txBody>
      </p:sp>
      <p:sp>
        <p:nvSpPr>
          <p:cNvPr id="1463" name="Google Shape;1463;p138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All of these publications are simulation and modeling heavy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accept papers whose domain matter is medical related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journals published to these sources take a similar approach to my proposed methodology</a:t>
            </a:r>
            <a:endParaRPr/>
          </a:p>
        </p:txBody>
      </p:sp>
      <p:sp>
        <p:nvSpPr>
          <p:cNvPr id="1464" name="Google Shape;1464;p1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39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 (cont.)</a:t>
            </a:r>
            <a:endParaRPr sz="3800"/>
          </a:p>
        </p:txBody>
      </p:sp>
      <p:sp>
        <p:nvSpPr>
          <p:cNvPr id="1470" name="Google Shape;1470;p139"/>
          <p:cNvSpPr txBox="1"/>
          <p:nvPr>
            <p:ph idx="1" type="body"/>
          </p:nvPr>
        </p:nvSpPr>
        <p:spPr>
          <a:xfrm>
            <a:off x="161150" y="1582775"/>
            <a:ext cx="8982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offerings of potential conferences for final submission by Dr. Giabbanelli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Journal of Medical Internet Research (JMIR)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BMC Medical Research Methodology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International Journal of Medical Informatics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BMC Medical Informatics and Decision Making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EPJ Data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ACM Transactions on Data Science</a:t>
            </a:r>
            <a:endParaRPr/>
          </a:p>
        </p:txBody>
      </p:sp>
      <p:sp>
        <p:nvSpPr>
          <p:cNvPr id="1471" name="Google Shape;1471;p1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40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Results(cont.)</a:t>
            </a:r>
            <a:endParaRPr sz="3800"/>
          </a:p>
        </p:txBody>
      </p:sp>
      <p:sp>
        <p:nvSpPr>
          <p:cNvPr id="1477" name="Google Shape;1477;p140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All of this publications are very highly rated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These publications are very machine learning intensive</a:t>
            </a:r>
            <a:endParaRPr/>
          </a:p>
        </p:txBody>
      </p:sp>
      <p:sp>
        <p:nvSpPr>
          <p:cNvPr id="1478" name="Google Shape;1478;p14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4" name="Google Shape;148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25" y="0"/>
            <a:ext cx="4814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42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42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1" name="Google Shape;1491;p142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Stopping Criteria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Eval. Methodology + Metrics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Dissemination of Results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Timeline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7" name="Google Shape;1497;p143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rabi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Conclusion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Future Work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498" name="Google Shape;1498;p143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medical condition that started this entire research exploration.</a:t>
            </a:r>
            <a:endParaRPr/>
          </a:p>
        </p:txBody>
      </p:sp>
      <p:sp>
        <p:nvSpPr>
          <p:cNvPr id="256" name="Google Shape;256;p27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Sepsis</a:t>
            </a:r>
            <a:endParaRPr sz="9600"/>
          </a:p>
        </p:txBody>
      </p:sp>
      <p:sp>
        <p:nvSpPr>
          <p:cNvPr id="257" name="Google Shape;257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8" name="Google Shape;258;p27"/>
          <p:cNvGrpSpPr/>
          <p:nvPr/>
        </p:nvGrpSpPr>
        <p:grpSpPr>
          <a:xfrm rot="-143805">
            <a:off x="6322614" y="1459818"/>
            <a:ext cx="1147238" cy="1045958"/>
            <a:chOff x="7037564" y="876612"/>
            <a:chExt cx="272129" cy="248099"/>
          </a:xfrm>
        </p:grpSpPr>
        <p:sp>
          <p:nvSpPr>
            <p:cNvPr id="259" name="Google Shape;259;p27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" name="Google Shape;261;p27"/>
          <p:cNvGrpSpPr/>
          <p:nvPr/>
        </p:nvGrpSpPr>
        <p:grpSpPr>
          <a:xfrm>
            <a:off x="5389685" y="1121840"/>
            <a:ext cx="946337" cy="1046842"/>
            <a:chOff x="4872108" y="3645474"/>
            <a:chExt cx="224474" cy="248308"/>
          </a:xfrm>
        </p:grpSpPr>
        <p:sp>
          <p:nvSpPr>
            <p:cNvPr id="262" name="Google Shape;262;p27"/>
            <p:cNvSpPr/>
            <p:nvPr/>
          </p:nvSpPr>
          <p:spPr>
            <a:xfrm>
              <a:off x="4872108" y="3645474"/>
              <a:ext cx="224474" cy="248308"/>
            </a:xfrm>
            <a:custGeom>
              <a:rect b="b" l="l" r="r" t="t"/>
              <a:pathLst>
                <a:path extrusionOk="0" h="248308" w="224474">
                  <a:moveTo>
                    <a:pt x="213092" y="122848"/>
                  </a:moveTo>
                  <a:cubicBezTo>
                    <a:pt x="208915" y="122848"/>
                    <a:pt x="205335" y="125233"/>
                    <a:pt x="202948" y="128811"/>
                  </a:cubicBezTo>
                  <a:lnTo>
                    <a:pt x="193998" y="128811"/>
                  </a:lnTo>
                  <a:cubicBezTo>
                    <a:pt x="192805" y="113306"/>
                    <a:pt x="186838" y="98397"/>
                    <a:pt x="177291" y="87067"/>
                  </a:cubicBezTo>
                  <a:lnTo>
                    <a:pt x="200562" y="63809"/>
                  </a:lnTo>
                  <a:cubicBezTo>
                    <a:pt x="204142" y="65002"/>
                    <a:pt x="208915" y="63809"/>
                    <a:pt x="211899" y="60828"/>
                  </a:cubicBezTo>
                  <a:cubicBezTo>
                    <a:pt x="216672" y="56057"/>
                    <a:pt x="216672" y="48901"/>
                    <a:pt x="211899" y="44130"/>
                  </a:cubicBezTo>
                  <a:cubicBezTo>
                    <a:pt x="207125" y="39359"/>
                    <a:pt x="199965" y="39359"/>
                    <a:pt x="195191" y="44130"/>
                  </a:cubicBezTo>
                  <a:cubicBezTo>
                    <a:pt x="192208" y="47112"/>
                    <a:pt x="191015" y="51286"/>
                    <a:pt x="192208" y="55460"/>
                  </a:cubicBezTo>
                  <a:lnTo>
                    <a:pt x="169533" y="78122"/>
                  </a:lnTo>
                  <a:cubicBezTo>
                    <a:pt x="157003" y="66791"/>
                    <a:pt x="140892" y="59635"/>
                    <a:pt x="123588" y="57846"/>
                  </a:cubicBezTo>
                  <a:lnTo>
                    <a:pt x="123588" y="22065"/>
                  </a:lnTo>
                  <a:cubicBezTo>
                    <a:pt x="127168" y="20276"/>
                    <a:pt x="129555" y="16101"/>
                    <a:pt x="129555" y="11927"/>
                  </a:cubicBezTo>
                  <a:cubicBezTo>
                    <a:pt x="129555" y="5367"/>
                    <a:pt x="124185" y="0"/>
                    <a:pt x="117621" y="0"/>
                  </a:cubicBezTo>
                  <a:cubicBezTo>
                    <a:pt x="111058" y="0"/>
                    <a:pt x="105687" y="5367"/>
                    <a:pt x="105687" y="11927"/>
                  </a:cubicBezTo>
                  <a:cubicBezTo>
                    <a:pt x="105687" y="16101"/>
                    <a:pt x="108074" y="19679"/>
                    <a:pt x="111654" y="22065"/>
                  </a:cubicBezTo>
                  <a:lnTo>
                    <a:pt x="111654" y="57846"/>
                  </a:lnTo>
                  <a:cubicBezTo>
                    <a:pt x="96737" y="59039"/>
                    <a:pt x="83013" y="64405"/>
                    <a:pt x="72272" y="72755"/>
                  </a:cubicBezTo>
                  <a:cubicBezTo>
                    <a:pt x="71676" y="70966"/>
                    <a:pt x="70482" y="69177"/>
                    <a:pt x="68692" y="67387"/>
                  </a:cubicBezTo>
                  <a:cubicBezTo>
                    <a:pt x="63919" y="63213"/>
                    <a:pt x="56162" y="63809"/>
                    <a:pt x="51985" y="69177"/>
                  </a:cubicBezTo>
                  <a:cubicBezTo>
                    <a:pt x="47808" y="73947"/>
                    <a:pt x="48405" y="81700"/>
                    <a:pt x="53775" y="85874"/>
                  </a:cubicBezTo>
                  <a:cubicBezTo>
                    <a:pt x="54968" y="86470"/>
                    <a:pt x="56162" y="87663"/>
                    <a:pt x="57355" y="87663"/>
                  </a:cubicBezTo>
                  <a:cubicBezTo>
                    <a:pt x="50791" y="96012"/>
                    <a:pt x="46018" y="106150"/>
                    <a:pt x="43035" y="116884"/>
                  </a:cubicBezTo>
                  <a:lnTo>
                    <a:pt x="32294" y="116884"/>
                  </a:lnTo>
                  <a:cubicBezTo>
                    <a:pt x="30504" y="113306"/>
                    <a:pt x="26327" y="110921"/>
                    <a:pt x="22150" y="110921"/>
                  </a:cubicBezTo>
                  <a:cubicBezTo>
                    <a:pt x="15587" y="110921"/>
                    <a:pt x="10216" y="116288"/>
                    <a:pt x="10216" y="122848"/>
                  </a:cubicBezTo>
                  <a:cubicBezTo>
                    <a:pt x="10216" y="129408"/>
                    <a:pt x="15587" y="134775"/>
                    <a:pt x="22150" y="134775"/>
                  </a:cubicBezTo>
                  <a:cubicBezTo>
                    <a:pt x="26327" y="134775"/>
                    <a:pt x="29907" y="132389"/>
                    <a:pt x="32294" y="128811"/>
                  </a:cubicBezTo>
                  <a:lnTo>
                    <a:pt x="41244" y="128811"/>
                  </a:lnTo>
                  <a:cubicBezTo>
                    <a:pt x="41244" y="130600"/>
                    <a:pt x="40648" y="132986"/>
                    <a:pt x="40648" y="134775"/>
                  </a:cubicBezTo>
                  <a:cubicBezTo>
                    <a:pt x="40648" y="147298"/>
                    <a:pt x="43631" y="158629"/>
                    <a:pt x="49001" y="169363"/>
                  </a:cubicBezTo>
                  <a:lnTo>
                    <a:pt x="16780" y="189639"/>
                  </a:lnTo>
                  <a:cubicBezTo>
                    <a:pt x="13200" y="187850"/>
                    <a:pt x="9023" y="187850"/>
                    <a:pt x="5443" y="190235"/>
                  </a:cubicBezTo>
                  <a:cubicBezTo>
                    <a:pt x="72" y="193813"/>
                    <a:pt x="-1718" y="200969"/>
                    <a:pt x="1863" y="206337"/>
                  </a:cubicBezTo>
                  <a:cubicBezTo>
                    <a:pt x="5443" y="211703"/>
                    <a:pt x="12603" y="213492"/>
                    <a:pt x="17973" y="209915"/>
                  </a:cubicBezTo>
                  <a:cubicBezTo>
                    <a:pt x="21554" y="207529"/>
                    <a:pt x="23344" y="203951"/>
                    <a:pt x="23344" y="199777"/>
                  </a:cubicBezTo>
                  <a:lnTo>
                    <a:pt x="54968" y="179501"/>
                  </a:lnTo>
                  <a:cubicBezTo>
                    <a:pt x="63919" y="192024"/>
                    <a:pt x="77046" y="202162"/>
                    <a:pt x="91963" y="207529"/>
                  </a:cubicBezTo>
                  <a:lnTo>
                    <a:pt x="87787" y="226016"/>
                  </a:lnTo>
                  <a:cubicBezTo>
                    <a:pt x="84206" y="227209"/>
                    <a:pt x="81223" y="230190"/>
                    <a:pt x="80029" y="234365"/>
                  </a:cubicBezTo>
                  <a:cubicBezTo>
                    <a:pt x="78836" y="240925"/>
                    <a:pt x="82416" y="246888"/>
                    <a:pt x="88980" y="248081"/>
                  </a:cubicBezTo>
                  <a:cubicBezTo>
                    <a:pt x="95543" y="249273"/>
                    <a:pt x="101510" y="245695"/>
                    <a:pt x="102704" y="239136"/>
                  </a:cubicBezTo>
                  <a:cubicBezTo>
                    <a:pt x="103897" y="234961"/>
                    <a:pt x="102107" y="230787"/>
                    <a:pt x="99124" y="228401"/>
                  </a:cubicBezTo>
                  <a:lnTo>
                    <a:pt x="103301" y="210511"/>
                  </a:lnTo>
                  <a:cubicBezTo>
                    <a:pt x="107477" y="211107"/>
                    <a:pt x="112251" y="211703"/>
                    <a:pt x="117025" y="211703"/>
                  </a:cubicBezTo>
                  <a:cubicBezTo>
                    <a:pt x="121798" y="211703"/>
                    <a:pt x="126572" y="211107"/>
                    <a:pt x="131345" y="210511"/>
                  </a:cubicBezTo>
                  <a:cubicBezTo>
                    <a:pt x="130748" y="212896"/>
                    <a:pt x="130748" y="215282"/>
                    <a:pt x="131345" y="217667"/>
                  </a:cubicBezTo>
                  <a:cubicBezTo>
                    <a:pt x="133732" y="223630"/>
                    <a:pt x="140296" y="227209"/>
                    <a:pt x="146262" y="224823"/>
                  </a:cubicBezTo>
                  <a:cubicBezTo>
                    <a:pt x="152229" y="222438"/>
                    <a:pt x="155810" y="215878"/>
                    <a:pt x="153423" y="209915"/>
                  </a:cubicBezTo>
                  <a:cubicBezTo>
                    <a:pt x="152826" y="207529"/>
                    <a:pt x="151036" y="205740"/>
                    <a:pt x="149246" y="204547"/>
                  </a:cubicBezTo>
                  <a:cubicBezTo>
                    <a:pt x="155810" y="201566"/>
                    <a:pt x="161777" y="197988"/>
                    <a:pt x="166550" y="193217"/>
                  </a:cubicBezTo>
                  <a:lnTo>
                    <a:pt x="170130" y="196795"/>
                  </a:lnTo>
                  <a:cubicBezTo>
                    <a:pt x="168937" y="200373"/>
                    <a:pt x="170130" y="205144"/>
                    <a:pt x="173114" y="208126"/>
                  </a:cubicBezTo>
                  <a:cubicBezTo>
                    <a:pt x="177887" y="212896"/>
                    <a:pt x="185048" y="212896"/>
                    <a:pt x="189821" y="208126"/>
                  </a:cubicBezTo>
                  <a:cubicBezTo>
                    <a:pt x="194595" y="203355"/>
                    <a:pt x="194595" y="196199"/>
                    <a:pt x="189821" y="191428"/>
                  </a:cubicBezTo>
                  <a:cubicBezTo>
                    <a:pt x="186838" y="188446"/>
                    <a:pt x="182661" y="187253"/>
                    <a:pt x="178484" y="188446"/>
                  </a:cubicBezTo>
                  <a:lnTo>
                    <a:pt x="174904" y="184868"/>
                  </a:lnTo>
                  <a:cubicBezTo>
                    <a:pt x="185048" y="172941"/>
                    <a:pt x="191611" y="157436"/>
                    <a:pt x="193401" y="140738"/>
                  </a:cubicBezTo>
                  <a:lnTo>
                    <a:pt x="202352" y="140738"/>
                  </a:lnTo>
                  <a:cubicBezTo>
                    <a:pt x="204142" y="144316"/>
                    <a:pt x="208319" y="146702"/>
                    <a:pt x="212496" y="146702"/>
                  </a:cubicBezTo>
                  <a:cubicBezTo>
                    <a:pt x="219059" y="146702"/>
                    <a:pt x="224429" y="141335"/>
                    <a:pt x="224429" y="134775"/>
                  </a:cubicBezTo>
                  <a:cubicBezTo>
                    <a:pt x="225026" y="128215"/>
                    <a:pt x="219656" y="122848"/>
                    <a:pt x="213092" y="122848"/>
                  </a:cubicBezTo>
                  <a:close/>
                  <a:moveTo>
                    <a:pt x="117621" y="193217"/>
                  </a:moveTo>
                  <a:cubicBezTo>
                    <a:pt x="84803" y="193217"/>
                    <a:pt x="58549" y="166977"/>
                    <a:pt x="58549" y="134178"/>
                  </a:cubicBezTo>
                  <a:cubicBezTo>
                    <a:pt x="58549" y="101379"/>
                    <a:pt x="84803" y="75140"/>
                    <a:pt x="117621" y="75140"/>
                  </a:cubicBezTo>
                  <a:cubicBezTo>
                    <a:pt x="150439" y="75140"/>
                    <a:pt x="176694" y="101379"/>
                    <a:pt x="176694" y="134178"/>
                  </a:cubicBezTo>
                  <a:cubicBezTo>
                    <a:pt x="176694" y="166977"/>
                    <a:pt x="150439" y="193217"/>
                    <a:pt x="117621" y="1932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961685" y="3740889"/>
              <a:ext cx="38188" cy="38166"/>
            </a:xfrm>
            <a:custGeom>
              <a:rect b="b" l="l" r="r" t="t"/>
              <a:pathLst>
                <a:path extrusionOk="0" h="38166" w="38188">
                  <a:moveTo>
                    <a:pt x="19094" y="0"/>
                  </a:moveTo>
                  <a:cubicBezTo>
                    <a:pt x="8354" y="0"/>
                    <a:pt x="0" y="8945"/>
                    <a:pt x="0" y="19083"/>
                  </a:cubicBezTo>
                  <a:cubicBezTo>
                    <a:pt x="0" y="29817"/>
                    <a:pt x="8950" y="38166"/>
                    <a:pt x="19094" y="38166"/>
                  </a:cubicBezTo>
                  <a:cubicBezTo>
                    <a:pt x="29238" y="38166"/>
                    <a:pt x="38188" y="29221"/>
                    <a:pt x="38188" y="19083"/>
                  </a:cubicBezTo>
                  <a:cubicBezTo>
                    <a:pt x="38188" y="8945"/>
                    <a:pt x="29835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4999276" y="3779652"/>
              <a:ext cx="29834" cy="29817"/>
            </a:xfrm>
            <a:custGeom>
              <a:rect b="b" l="l" r="r" t="t"/>
              <a:pathLst>
                <a:path extrusionOk="0" h="29817" w="29834">
                  <a:moveTo>
                    <a:pt x="29835" y="14909"/>
                  </a:moveTo>
                  <a:cubicBezTo>
                    <a:pt x="29835" y="23143"/>
                    <a:pt x="23156" y="29817"/>
                    <a:pt x="14917" y="29817"/>
                  </a:cubicBezTo>
                  <a:cubicBezTo>
                    <a:pt x="6679" y="29817"/>
                    <a:pt x="0" y="23143"/>
                    <a:pt x="0" y="14909"/>
                  </a:cubicBezTo>
                  <a:cubicBezTo>
                    <a:pt x="0" y="6675"/>
                    <a:pt x="6679" y="0"/>
                    <a:pt x="14917" y="0"/>
                  </a:cubicBezTo>
                  <a:cubicBezTo>
                    <a:pt x="23156" y="0"/>
                    <a:pt x="29835" y="6675"/>
                    <a:pt x="29835" y="149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4962281" y="3793368"/>
              <a:ext cx="23867" cy="23853"/>
            </a:xfrm>
            <a:custGeom>
              <a:rect b="b" l="l" r="r" t="t"/>
              <a:pathLst>
                <a:path extrusionOk="0" h="23853" w="23867">
                  <a:moveTo>
                    <a:pt x="23868" y="11927"/>
                  </a:moveTo>
                  <a:cubicBezTo>
                    <a:pt x="23868" y="18514"/>
                    <a:pt x="18525" y="23854"/>
                    <a:pt x="11934" y="23854"/>
                  </a:cubicBezTo>
                  <a:cubicBezTo>
                    <a:pt x="5343" y="23854"/>
                    <a:pt x="0" y="18514"/>
                    <a:pt x="0" y="11927"/>
                  </a:cubicBezTo>
                  <a:cubicBezTo>
                    <a:pt x="0" y="5340"/>
                    <a:pt x="5343" y="0"/>
                    <a:pt x="11934" y="0"/>
                  </a:cubicBezTo>
                  <a:cubicBezTo>
                    <a:pt x="18525" y="0"/>
                    <a:pt x="23868" y="5340"/>
                    <a:pt x="23868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27"/>
          <p:cNvGrpSpPr/>
          <p:nvPr/>
        </p:nvGrpSpPr>
        <p:grpSpPr>
          <a:xfrm>
            <a:off x="5762563" y="2168674"/>
            <a:ext cx="933985" cy="965749"/>
            <a:chOff x="4868288" y="886693"/>
            <a:chExt cx="221544" cy="229073"/>
          </a:xfrm>
        </p:grpSpPr>
        <p:sp>
          <p:nvSpPr>
            <p:cNvPr id="267" name="Google Shape;267;p27"/>
            <p:cNvSpPr/>
            <p:nvPr/>
          </p:nvSpPr>
          <p:spPr>
            <a:xfrm>
              <a:off x="4868288" y="886693"/>
              <a:ext cx="221544" cy="229073"/>
            </a:xfrm>
            <a:custGeom>
              <a:rect b="b" l="l" r="r" t="t"/>
              <a:pathLst>
                <a:path extrusionOk="0" h="229073" w="221544">
                  <a:moveTo>
                    <a:pt x="198415" y="104437"/>
                  </a:moveTo>
                  <a:cubicBezTo>
                    <a:pt x="204978" y="104437"/>
                    <a:pt x="210349" y="101455"/>
                    <a:pt x="215122" y="97281"/>
                  </a:cubicBezTo>
                  <a:cubicBezTo>
                    <a:pt x="224072" y="87739"/>
                    <a:pt x="223476" y="72830"/>
                    <a:pt x="214525" y="63885"/>
                  </a:cubicBezTo>
                  <a:lnTo>
                    <a:pt x="155453" y="6636"/>
                  </a:lnTo>
                  <a:cubicBezTo>
                    <a:pt x="150679" y="2461"/>
                    <a:pt x="144712" y="-520"/>
                    <a:pt x="138745" y="76"/>
                  </a:cubicBezTo>
                  <a:cubicBezTo>
                    <a:pt x="132182" y="76"/>
                    <a:pt x="126811" y="3058"/>
                    <a:pt x="122038" y="7232"/>
                  </a:cubicBezTo>
                  <a:cubicBezTo>
                    <a:pt x="114878" y="14388"/>
                    <a:pt x="113684" y="25123"/>
                    <a:pt x="117861" y="34068"/>
                  </a:cubicBezTo>
                  <a:lnTo>
                    <a:pt x="13440" y="144989"/>
                  </a:lnTo>
                  <a:cubicBezTo>
                    <a:pt x="-5058" y="164668"/>
                    <a:pt x="-4461" y="196274"/>
                    <a:pt x="15230" y="215358"/>
                  </a:cubicBezTo>
                  <a:cubicBezTo>
                    <a:pt x="24180" y="224303"/>
                    <a:pt x="36114" y="229074"/>
                    <a:pt x="49241" y="229074"/>
                  </a:cubicBezTo>
                  <a:cubicBezTo>
                    <a:pt x="49838" y="229074"/>
                    <a:pt x="49838" y="229074"/>
                    <a:pt x="50435" y="229074"/>
                  </a:cubicBezTo>
                  <a:cubicBezTo>
                    <a:pt x="63562" y="228477"/>
                    <a:pt x="76092" y="223110"/>
                    <a:pt x="85043" y="213569"/>
                  </a:cubicBezTo>
                  <a:lnTo>
                    <a:pt x="188868" y="102051"/>
                  </a:lnTo>
                  <a:cubicBezTo>
                    <a:pt x="191851" y="103244"/>
                    <a:pt x="194834" y="103841"/>
                    <a:pt x="197818" y="103841"/>
                  </a:cubicBezTo>
                  <a:cubicBezTo>
                    <a:pt x="197818" y="104437"/>
                    <a:pt x="197818" y="104437"/>
                    <a:pt x="198415" y="104437"/>
                  </a:cubicBezTo>
                  <a:close/>
                  <a:moveTo>
                    <a:pt x="133972" y="19159"/>
                  </a:moveTo>
                  <a:cubicBezTo>
                    <a:pt x="135165" y="17966"/>
                    <a:pt x="136359" y="17370"/>
                    <a:pt x="138149" y="17370"/>
                  </a:cubicBezTo>
                  <a:cubicBezTo>
                    <a:pt x="138149" y="17370"/>
                    <a:pt x="138149" y="17370"/>
                    <a:pt x="138149" y="17370"/>
                  </a:cubicBezTo>
                  <a:cubicBezTo>
                    <a:pt x="139342" y="17370"/>
                    <a:pt x="141132" y="17966"/>
                    <a:pt x="142326" y="19159"/>
                  </a:cubicBezTo>
                  <a:lnTo>
                    <a:pt x="201398" y="76409"/>
                  </a:lnTo>
                  <a:cubicBezTo>
                    <a:pt x="203785" y="78794"/>
                    <a:pt x="203785" y="82372"/>
                    <a:pt x="201398" y="85354"/>
                  </a:cubicBezTo>
                  <a:cubicBezTo>
                    <a:pt x="200205" y="86546"/>
                    <a:pt x="199011" y="87143"/>
                    <a:pt x="197221" y="87143"/>
                  </a:cubicBezTo>
                  <a:cubicBezTo>
                    <a:pt x="195431" y="87143"/>
                    <a:pt x="194238" y="86546"/>
                    <a:pt x="193044" y="85354"/>
                  </a:cubicBezTo>
                  <a:lnTo>
                    <a:pt x="133972" y="28104"/>
                  </a:lnTo>
                  <a:cubicBezTo>
                    <a:pt x="131585" y="25123"/>
                    <a:pt x="131585" y="21545"/>
                    <a:pt x="133972" y="19159"/>
                  </a:cubicBezTo>
                  <a:close/>
                  <a:moveTo>
                    <a:pt x="71916" y="201642"/>
                  </a:moveTo>
                  <a:cubicBezTo>
                    <a:pt x="65949" y="207605"/>
                    <a:pt x="58192" y="211183"/>
                    <a:pt x="49838" y="211779"/>
                  </a:cubicBezTo>
                  <a:cubicBezTo>
                    <a:pt x="41484" y="211779"/>
                    <a:pt x="33727" y="208798"/>
                    <a:pt x="27760" y="202834"/>
                  </a:cubicBezTo>
                  <a:cubicBezTo>
                    <a:pt x="15230" y="190311"/>
                    <a:pt x="14633" y="170035"/>
                    <a:pt x="26567" y="157512"/>
                  </a:cubicBezTo>
                  <a:lnTo>
                    <a:pt x="129198" y="47188"/>
                  </a:lnTo>
                  <a:lnTo>
                    <a:pt x="175144" y="91317"/>
                  </a:lnTo>
                  <a:lnTo>
                    <a:pt x="71916" y="2016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4902982" y="1045994"/>
              <a:ext cx="44168" cy="33621"/>
            </a:xfrm>
            <a:custGeom>
              <a:rect b="b" l="l" r="r" t="t"/>
              <a:pathLst>
                <a:path extrusionOk="0" h="33621" w="44168">
                  <a:moveTo>
                    <a:pt x="36028" y="0"/>
                  </a:moveTo>
                  <a:lnTo>
                    <a:pt x="12757" y="0"/>
                  </a:lnTo>
                  <a:cubicBezTo>
                    <a:pt x="10370" y="0"/>
                    <a:pt x="8580" y="1193"/>
                    <a:pt x="7387" y="2385"/>
                  </a:cubicBezTo>
                  <a:lnTo>
                    <a:pt x="4403" y="5963"/>
                  </a:lnTo>
                  <a:cubicBezTo>
                    <a:pt x="-1564" y="12523"/>
                    <a:pt x="-1564" y="23258"/>
                    <a:pt x="5000" y="29221"/>
                  </a:cubicBezTo>
                  <a:lnTo>
                    <a:pt x="5000" y="29221"/>
                  </a:lnTo>
                  <a:cubicBezTo>
                    <a:pt x="11564" y="35185"/>
                    <a:pt x="21707" y="35185"/>
                    <a:pt x="27674" y="28625"/>
                  </a:cubicBezTo>
                  <a:lnTo>
                    <a:pt x="41995" y="13120"/>
                  </a:lnTo>
                  <a:cubicBezTo>
                    <a:pt x="46768" y="8349"/>
                    <a:pt x="43188" y="0"/>
                    <a:pt x="3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44"/>
          <p:cNvSpPr txBox="1"/>
          <p:nvPr>
            <p:ph idx="4294967295" type="subTitle"/>
          </p:nvPr>
        </p:nvSpPr>
        <p:spPr>
          <a:xfrm>
            <a:off x="4258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end and the future</a:t>
            </a:r>
            <a:endParaRPr/>
          </a:p>
        </p:txBody>
      </p:sp>
      <p:sp>
        <p:nvSpPr>
          <p:cNvPr id="1504" name="Google Shape;1504;p144"/>
          <p:cNvSpPr txBox="1"/>
          <p:nvPr>
            <p:ph idx="4294967295" type="ctrTitle"/>
          </p:nvPr>
        </p:nvSpPr>
        <p:spPr>
          <a:xfrm>
            <a:off x="425850" y="2221425"/>
            <a:ext cx="586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Final Thoughts</a:t>
            </a:r>
            <a:endParaRPr sz="9600"/>
          </a:p>
        </p:txBody>
      </p:sp>
      <p:sp>
        <p:nvSpPr>
          <p:cNvPr id="1505" name="Google Shape;1505;p1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6" name="Google Shape;1506;p144"/>
          <p:cNvGrpSpPr/>
          <p:nvPr/>
        </p:nvGrpSpPr>
        <p:grpSpPr>
          <a:xfrm>
            <a:off x="6125001" y="819108"/>
            <a:ext cx="1972315" cy="2215135"/>
            <a:chOff x="4206975" y="2966278"/>
            <a:chExt cx="457200" cy="457200"/>
          </a:xfrm>
        </p:grpSpPr>
        <p:sp>
          <p:nvSpPr>
            <p:cNvPr id="1507" name="Google Shape;1507;p144"/>
            <p:cNvSpPr/>
            <p:nvPr/>
          </p:nvSpPr>
          <p:spPr>
            <a:xfrm>
              <a:off x="4387950" y="3347278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144"/>
            <p:cNvSpPr/>
            <p:nvPr/>
          </p:nvSpPr>
          <p:spPr>
            <a:xfrm>
              <a:off x="4330800" y="3099628"/>
              <a:ext cx="209550" cy="228600"/>
            </a:xfrm>
            <a:custGeom>
              <a:rect b="b" l="l" r="r" t="t"/>
              <a:pathLst>
                <a:path extrusionOk="0" h="228600" w="20955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144"/>
            <p:cNvSpPr/>
            <p:nvPr/>
          </p:nvSpPr>
          <p:spPr>
            <a:xfrm>
              <a:off x="4416525" y="2966278"/>
              <a:ext cx="38100" cy="95250"/>
            </a:xfrm>
            <a:custGeom>
              <a:rect b="b" l="l" r="r" t="t"/>
              <a:pathLst>
                <a:path extrusionOk="0" h="95250" w="3810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144"/>
            <p:cNvSpPr/>
            <p:nvPr/>
          </p:nvSpPr>
          <p:spPr>
            <a:xfrm>
              <a:off x="420697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144"/>
            <p:cNvSpPr/>
            <p:nvPr/>
          </p:nvSpPr>
          <p:spPr>
            <a:xfrm>
              <a:off x="456892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144"/>
            <p:cNvSpPr/>
            <p:nvPr/>
          </p:nvSpPr>
          <p:spPr>
            <a:xfrm>
              <a:off x="4269573" y="3016194"/>
              <a:ext cx="73875" cy="83046"/>
            </a:xfrm>
            <a:custGeom>
              <a:rect b="b" l="l" r="r" t="t"/>
              <a:pathLst>
                <a:path extrusionOk="0" h="83046" w="73875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144"/>
            <p:cNvSpPr/>
            <p:nvPr/>
          </p:nvSpPr>
          <p:spPr>
            <a:xfrm>
              <a:off x="4527401" y="3017147"/>
              <a:ext cx="73771" cy="83046"/>
            </a:xfrm>
            <a:custGeom>
              <a:rect b="b" l="l" r="r" t="t"/>
              <a:pathLst>
                <a:path extrusionOk="0" h="83046" w="73771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144"/>
            <p:cNvSpPr/>
            <p:nvPr/>
          </p:nvSpPr>
          <p:spPr>
            <a:xfrm>
              <a:off x="4397475" y="3394903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45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1520" name="Google Shape;1520;p145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end of the entire experiment will yield an optimal MDP, a Q-Learning solution to that MDP, and the optimization of that MDP -&gt; Solution using Causal Inference techniques.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result will yield an indicator of the </a:t>
            </a:r>
            <a:r>
              <a:rPr lang="en"/>
              <a:t>feasibility of this approach for future diagnosis models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As an overarching result, the experiment will yield an understanding of the usage of Reinforcement-based Machine Learning for diagnosis related purposes</a:t>
            </a:r>
            <a:endParaRPr/>
          </a:p>
        </p:txBody>
      </p:sp>
      <p:sp>
        <p:nvSpPr>
          <p:cNvPr id="1521" name="Google Shape;1521;p1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46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Future Work</a:t>
            </a:r>
            <a:endParaRPr sz="3800"/>
          </a:p>
        </p:txBody>
      </p:sp>
      <p:sp>
        <p:nvSpPr>
          <p:cNvPr id="1527" name="Google Shape;1527;p146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proposal is the launchpad for the full thesis and </a:t>
            </a:r>
            <a:r>
              <a:rPr lang="en"/>
              <a:t>experiment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Hopefully, much of what has been presented today will make it into the final paper that concludes my Master’s studies.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It is my goal that the work I invest in this experiment </a:t>
            </a:r>
            <a:r>
              <a:rPr lang="en"/>
              <a:t>will</a:t>
            </a:r>
            <a:r>
              <a:rPr lang="en"/>
              <a:t> be used by further researchers to solve the Sepsis problem for good and save as many lives as possible</a:t>
            </a:r>
            <a:endParaRPr/>
          </a:p>
        </p:txBody>
      </p:sp>
      <p:sp>
        <p:nvSpPr>
          <p:cNvPr id="1528" name="Google Shape;1528;p1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4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Credit Where Credit is Due</a:t>
            </a:r>
            <a:endParaRPr/>
          </a:p>
        </p:txBody>
      </p:sp>
      <p:sp>
        <p:nvSpPr>
          <p:cNvPr id="1534" name="Google Shape;1534;p147"/>
          <p:cNvSpPr txBox="1"/>
          <p:nvPr>
            <p:ph idx="1" type="body"/>
          </p:nvPr>
        </p:nvSpPr>
        <p:spPr>
          <a:xfrm>
            <a:off x="514800" y="1582775"/>
            <a:ext cx="6373800" cy="3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entire presentation’s theme was provided by SlidesCarnival under the Creative Common’s License.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Also several of these slides follow stylistic guidelines and examples provided by SlidesCarnival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Icons provided by FontAwesome also under CC</a:t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48"/>
          <p:cNvSpPr txBox="1"/>
          <p:nvPr>
            <p:ph idx="1" type="body"/>
          </p:nvPr>
        </p:nvSpPr>
        <p:spPr>
          <a:xfrm>
            <a:off x="1291200" y="20497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4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Sepsis</a:t>
            </a:r>
            <a:endParaRPr/>
          </a:p>
        </p:txBody>
      </p:sp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was, and still is argued over today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massive conference of physicians met to hash this out and dubbed themselves “Sepsis-3” (Because it was the third time this had been done in history)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Sepsis-3 definition, which is widely used for computing purposes, is as follows: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Life-threatening organ dysfunction caused by a dysregulated host response to infection.</a:t>
            </a:r>
            <a:endParaRPr/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Layman’s Terms</a:t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Sepsis is the body’s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EXTREME</a:t>
            </a:r>
            <a:r>
              <a:rPr lang="en"/>
              <a:t> response to an ordinary infection that is already plaguing the body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An infection somewhere already in a person’s body triggers a chain reaction throughout the body.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idx="4294967295" type="ctrTitle"/>
          </p:nvPr>
        </p:nvSpPr>
        <p:spPr>
          <a:xfrm>
            <a:off x="3056225" y="724200"/>
            <a:ext cx="4252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48.9 Million Cases</a:t>
            </a:r>
            <a:endParaRPr sz="4800"/>
          </a:p>
        </p:txBody>
      </p:sp>
      <p:sp>
        <p:nvSpPr>
          <p:cNvPr id="292" name="Google Shape;292;p31"/>
          <p:cNvSpPr txBox="1"/>
          <p:nvPr>
            <p:ph idx="4294967295" type="subTitle"/>
          </p:nvPr>
        </p:nvSpPr>
        <p:spPr>
          <a:xfrm>
            <a:off x="3056213" y="1411308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293" name="Google Shape;293;p31"/>
          <p:cNvSpPr txBox="1"/>
          <p:nvPr>
            <p:ph idx="4294967295" type="ctrTitle"/>
          </p:nvPr>
        </p:nvSpPr>
        <p:spPr>
          <a:xfrm>
            <a:off x="3056225" y="3353100"/>
            <a:ext cx="59448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Ranked in Top 10 Cases of Death Worldwide</a:t>
            </a:r>
            <a:endParaRPr sz="4800"/>
          </a:p>
        </p:txBody>
      </p:sp>
      <p:sp>
        <p:nvSpPr>
          <p:cNvPr id="294" name="Google Shape;294;p31"/>
          <p:cNvSpPr txBox="1"/>
          <p:nvPr>
            <p:ph idx="4294967295" type="ctrTitle"/>
          </p:nvPr>
        </p:nvSpPr>
        <p:spPr>
          <a:xfrm>
            <a:off x="3056225" y="2038650"/>
            <a:ext cx="49449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11.0 Million Deaths</a:t>
            </a:r>
            <a:endParaRPr sz="4800"/>
          </a:p>
        </p:txBody>
      </p:sp>
      <p:sp>
        <p:nvSpPr>
          <p:cNvPr id="295" name="Google Shape;295;p31"/>
          <p:cNvSpPr txBox="1"/>
          <p:nvPr>
            <p:ph idx="4294967295" type="subTitle"/>
          </p:nvPr>
        </p:nvSpPr>
        <p:spPr>
          <a:xfrm>
            <a:off x="3056213" y="2769729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296" name="Google Shape;296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7" name="Google Shape;297;p31"/>
          <p:cNvGrpSpPr/>
          <p:nvPr/>
        </p:nvGrpSpPr>
        <p:grpSpPr>
          <a:xfrm>
            <a:off x="2387291" y="931200"/>
            <a:ext cx="527468" cy="480890"/>
            <a:chOff x="7037564" y="876612"/>
            <a:chExt cx="272129" cy="248099"/>
          </a:xfrm>
        </p:grpSpPr>
        <p:sp>
          <p:nvSpPr>
            <p:cNvPr id="298" name="Google Shape;298;p31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" name="Google Shape;300;p31"/>
          <p:cNvGrpSpPr/>
          <p:nvPr/>
        </p:nvGrpSpPr>
        <p:grpSpPr>
          <a:xfrm>
            <a:off x="2410459" y="2280349"/>
            <a:ext cx="481133" cy="411499"/>
            <a:chOff x="6319760" y="3135000"/>
            <a:chExt cx="248224" cy="212299"/>
          </a:xfrm>
        </p:grpSpPr>
        <p:sp>
          <p:nvSpPr>
            <p:cNvPr id="301" name="Google Shape;301;p31"/>
            <p:cNvSpPr/>
            <p:nvPr/>
          </p:nvSpPr>
          <p:spPr>
            <a:xfrm>
              <a:off x="6411054" y="3235783"/>
              <a:ext cx="61459" cy="17890"/>
            </a:xfrm>
            <a:custGeom>
              <a:rect b="b" l="l" r="r" t="t"/>
              <a:pathLst>
                <a:path extrusionOk="0" h="17890" w="61459">
                  <a:moveTo>
                    <a:pt x="8950" y="17890"/>
                  </a:moveTo>
                  <a:lnTo>
                    <a:pt x="52509" y="17890"/>
                  </a:lnTo>
                  <a:cubicBezTo>
                    <a:pt x="57283" y="17890"/>
                    <a:pt x="61459" y="13716"/>
                    <a:pt x="61459" y="8945"/>
                  </a:cubicBezTo>
                  <a:cubicBezTo>
                    <a:pt x="61459" y="4175"/>
                    <a:pt x="57283" y="0"/>
                    <a:pt x="52509" y="0"/>
                  </a:cubicBezTo>
                  <a:lnTo>
                    <a:pt x="8950" y="0"/>
                  </a:lnTo>
                  <a:cubicBezTo>
                    <a:pt x="4177" y="0"/>
                    <a:pt x="0" y="4175"/>
                    <a:pt x="0" y="8945"/>
                  </a:cubicBezTo>
                  <a:cubicBezTo>
                    <a:pt x="0" y="13716"/>
                    <a:pt x="4177" y="17890"/>
                    <a:pt x="8950" y="178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6319760" y="3135000"/>
              <a:ext cx="248224" cy="212299"/>
            </a:xfrm>
            <a:custGeom>
              <a:rect b="b" l="l" r="r" t="t"/>
              <a:pathLst>
                <a:path extrusionOk="0" h="212299" w="248224">
                  <a:moveTo>
                    <a:pt x="238081" y="194409"/>
                  </a:moveTo>
                  <a:lnTo>
                    <a:pt x="212423" y="194409"/>
                  </a:lnTo>
                  <a:lnTo>
                    <a:pt x="212423" y="22661"/>
                  </a:lnTo>
                  <a:cubicBezTo>
                    <a:pt x="212423" y="10138"/>
                    <a:pt x="202279" y="0"/>
                    <a:pt x="189749" y="0"/>
                  </a:cubicBezTo>
                  <a:lnTo>
                    <a:pt x="54896" y="0"/>
                  </a:lnTo>
                  <a:cubicBezTo>
                    <a:pt x="42365" y="0"/>
                    <a:pt x="32221" y="10138"/>
                    <a:pt x="32221" y="22661"/>
                  </a:cubicBezTo>
                  <a:lnTo>
                    <a:pt x="32221" y="194409"/>
                  </a:lnTo>
                  <a:lnTo>
                    <a:pt x="8950" y="194409"/>
                  </a:lnTo>
                  <a:cubicBezTo>
                    <a:pt x="4177" y="194409"/>
                    <a:pt x="0" y="198584"/>
                    <a:pt x="0" y="203354"/>
                  </a:cubicBezTo>
                  <a:cubicBezTo>
                    <a:pt x="0" y="208125"/>
                    <a:pt x="4177" y="212300"/>
                    <a:pt x="8950" y="212300"/>
                  </a:cubicBezTo>
                  <a:lnTo>
                    <a:pt x="107405" y="212300"/>
                  </a:lnTo>
                  <a:cubicBezTo>
                    <a:pt x="107405" y="212300"/>
                    <a:pt x="107405" y="212300"/>
                    <a:pt x="108002" y="212300"/>
                  </a:cubicBezTo>
                  <a:lnTo>
                    <a:pt x="138433" y="212300"/>
                  </a:lnTo>
                  <a:cubicBezTo>
                    <a:pt x="138433" y="212300"/>
                    <a:pt x="138433" y="212300"/>
                    <a:pt x="139030" y="212300"/>
                  </a:cubicBezTo>
                  <a:lnTo>
                    <a:pt x="239274" y="212300"/>
                  </a:lnTo>
                  <a:cubicBezTo>
                    <a:pt x="244048" y="212300"/>
                    <a:pt x="248224" y="208125"/>
                    <a:pt x="248224" y="203354"/>
                  </a:cubicBezTo>
                  <a:cubicBezTo>
                    <a:pt x="248224" y="198584"/>
                    <a:pt x="242854" y="194409"/>
                    <a:pt x="238081" y="194409"/>
                  </a:cubicBezTo>
                  <a:close/>
                  <a:moveTo>
                    <a:pt x="134853" y="194409"/>
                  </a:moveTo>
                  <a:lnTo>
                    <a:pt x="109195" y="194409"/>
                  </a:lnTo>
                  <a:lnTo>
                    <a:pt x="109195" y="155050"/>
                  </a:lnTo>
                  <a:lnTo>
                    <a:pt x="134853" y="155050"/>
                  </a:lnTo>
                  <a:lnTo>
                    <a:pt x="134853" y="194409"/>
                  </a:lnTo>
                  <a:close/>
                  <a:moveTo>
                    <a:pt x="49526" y="22065"/>
                  </a:moveTo>
                  <a:cubicBezTo>
                    <a:pt x="49526" y="19083"/>
                    <a:pt x="51912" y="16698"/>
                    <a:pt x="54896" y="16698"/>
                  </a:cubicBezTo>
                  <a:lnTo>
                    <a:pt x="189749" y="16698"/>
                  </a:lnTo>
                  <a:cubicBezTo>
                    <a:pt x="192732" y="16698"/>
                    <a:pt x="195119" y="19083"/>
                    <a:pt x="195119" y="22065"/>
                  </a:cubicBezTo>
                  <a:lnTo>
                    <a:pt x="195119" y="193813"/>
                  </a:lnTo>
                  <a:lnTo>
                    <a:pt x="152753" y="193813"/>
                  </a:lnTo>
                  <a:lnTo>
                    <a:pt x="152753" y="152069"/>
                  </a:lnTo>
                  <a:cubicBezTo>
                    <a:pt x="152753" y="143720"/>
                    <a:pt x="145593" y="136563"/>
                    <a:pt x="137240" y="136563"/>
                  </a:cubicBezTo>
                  <a:lnTo>
                    <a:pt x="106808" y="136563"/>
                  </a:lnTo>
                  <a:cubicBezTo>
                    <a:pt x="98454" y="136563"/>
                    <a:pt x="91294" y="143720"/>
                    <a:pt x="91294" y="152069"/>
                  </a:cubicBezTo>
                  <a:lnTo>
                    <a:pt x="91294" y="193813"/>
                  </a:lnTo>
                  <a:lnTo>
                    <a:pt x="48929" y="193813"/>
                  </a:lnTo>
                  <a:lnTo>
                    <a:pt x="48929" y="220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1"/>
            <p:cNvSpPr/>
            <p:nvPr/>
          </p:nvSpPr>
          <p:spPr>
            <a:xfrm>
              <a:off x="6415231" y="3173166"/>
              <a:ext cx="52508" cy="52478"/>
            </a:xfrm>
            <a:custGeom>
              <a:rect b="b" l="l" r="r" t="t"/>
              <a:pathLst>
                <a:path extrusionOk="0" h="52478" w="52508">
                  <a:moveTo>
                    <a:pt x="43559" y="17294"/>
                  </a:moveTo>
                  <a:lnTo>
                    <a:pt x="35205" y="17294"/>
                  </a:lnTo>
                  <a:lnTo>
                    <a:pt x="35205" y="8945"/>
                  </a:lnTo>
                  <a:cubicBezTo>
                    <a:pt x="35205" y="4175"/>
                    <a:pt x="31028" y="0"/>
                    <a:pt x="26254" y="0"/>
                  </a:cubicBezTo>
                  <a:cubicBezTo>
                    <a:pt x="21481" y="0"/>
                    <a:pt x="17304" y="4175"/>
                    <a:pt x="17304" y="8945"/>
                  </a:cubicBezTo>
                  <a:lnTo>
                    <a:pt x="17304" y="17294"/>
                  </a:lnTo>
                  <a:lnTo>
                    <a:pt x="8950" y="17294"/>
                  </a:lnTo>
                  <a:cubicBezTo>
                    <a:pt x="4177" y="17294"/>
                    <a:pt x="0" y="21469"/>
                    <a:pt x="0" y="26239"/>
                  </a:cubicBezTo>
                  <a:cubicBezTo>
                    <a:pt x="0" y="31010"/>
                    <a:pt x="4177" y="35185"/>
                    <a:pt x="8950" y="35185"/>
                  </a:cubicBezTo>
                  <a:lnTo>
                    <a:pt x="17304" y="35185"/>
                  </a:lnTo>
                  <a:lnTo>
                    <a:pt x="17304" y="43534"/>
                  </a:lnTo>
                  <a:cubicBezTo>
                    <a:pt x="17304" y="48304"/>
                    <a:pt x="21481" y="52479"/>
                    <a:pt x="26254" y="52479"/>
                  </a:cubicBezTo>
                  <a:cubicBezTo>
                    <a:pt x="31028" y="52479"/>
                    <a:pt x="35205" y="48304"/>
                    <a:pt x="35205" y="43534"/>
                  </a:cubicBezTo>
                  <a:lnTo>
                    <a:pt x="35205" y="35185"/>
                  </a:lnTo>
                  <a:lnTo>
                    <a:pt x="43559" y="35185"/>
                  </a:lnTo>
                  <a:cubicBezTo>
                    <a:pt x="48332" y="35185"/>
                    <a:pt x="52509" y="31010"/>
                    <a:pt x="52509" y="26239"/>
                  </a:cubicBezTo>
                  <a:cubicBezTo>
                    <a:pt x="52509" y="21469"/>
                    <a:pt x="48332" y="17294"/>
                    <a:pt x="43559" y="17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450" y="3353112"/>
            <a:ext cx="481150" cy="5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 Groups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Current/Former HIV/AIDS or Cancer Patients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Young Babies ( &lt; 3 Months Old)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Elderly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People who have recently suffered a major injury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People with diabetes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Sepsis is Hard to Diagnose</a:t>
            </a:r>
            <a:endParaRPr/>
          </a:p>
        </p:txBody>
      </p:sp>
      <p:sp>
        <p:nvSpPr>
          <p:cNvPr id="316" name="Google Shape;316;p33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signs and symptoms leading up to a diagnosis are ambiguous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various small organisms that cause disease to their hosts (pathogens) often reflect different symptoms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Sepsis </a:t>
            </a:r>
            <a:r>
              <a:rPr lang="en"/>
              <a:t>affects</a:t>
            </a:r>
            <a:r>
              <a:rPr lang="en"/>
              <a:t> the ability of a person to think coherently. A patient often doesn’t know what’s going on to the point of being deranged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"/>
          <p:cNvSpPr txBox="1"/>
          <p:nvPr>
            <p:ph type="title"/>
          </p:nvPr>
        </p:nvSpPr>
        <p:spPr>
          <a:xfrm>
            <a:off x="514800" y="809150"/>
            <a:ext cx="76503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Few Notes Before We Get Started</a:t>
            </a:r>
            <a:endParaRPr/>
          </a:p>
        </p:txBody>
      </p:sp>
      <p:sp>
        <p:nvSpPr>
          <p:cNvPr id="175" name="Google Shape;175;p16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have prepared stopping blocks for questions as we go through the material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You are free and welcome to stop and ask questions at any point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If you need me to go back to a previous slide, feel free to ask and I will gladly oblige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150" y="677625"/>
            <a:ext cx="6217725" cy="3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physicians diagnose Sepsis if it is so hard to do?</a:t>
            </a:r>
            <a:endParaRPr/>
          </a:p>
        </p:txBody>
      </p:sp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SOFA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1994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6 Different Tests (One for each organ system)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 Scale is 0-4 for each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slower and more thorough approach</a:t>
            </a:r>
            <a:endParaRPr/>
          </a:p>
        </p:txBody>
      </p:sp>
      <p:sp>
        <p:nvSpPr>
          <p:cNvPr id="333" name="Google Shape;333;p3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Modern Approaches</a:t>
            </a:r>
            <a:endParaRPr/>
          </a:p>
        </p:txBody>
      </p:sp>
      <p:sp>
        <p:nvSpPr>
          <p:cNvPr id="334" name="Google Shape;334;p3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</a:t>
            </a:r>
            <a:r>
              <a:rPr b="1" lang="en"/>
              <a:t>uickSOFA (qSOFA)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2016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1 Single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Scale is 0-3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quicker and simpler approach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and qSOFA Scores</a:t>
            </a:r>
            <a:endParaRPr/>
          </a:p>
        </p:txBody>
      </p:sp>
      <p:sp>
        <p:nvSpPr>
          <p:cNvPr id="341" name="Google Shape;341;p37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SOFA Score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Tests performance in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Respiratory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Coagulatory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Liver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Cardiovascular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Renal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Neurological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Systems</a:t>
            </a:r>
            <a:endParaRPr/>
          </a:p>
        </p:txBody>
      </p:sp>
      <p:sp>
        <p:nvSpPr>
          <p:cNvPr id="342" name="Google Shape;342;p37"/>
          <p:cNvSpPr txBox="1"/>
          <p:nvPr>
            <p:ph idx="2" type="body"/>
          </p:nvPr>
        </p:nvSpPr>
        <p:spPr>
          <a:xfrm>
            <a:off x="3897602" y="1582775"/>
            <a:ext cx="43176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qSOFA Score is based on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Patient’s Systolic Blood Pressure (lower than 100 mmHg is bad)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Patient’s Respiratory Rate (more than 22 breaths a minute is bad)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 having an altered mental state (Scoring more than 15 points on the Glasgow Coma scale is bad)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6977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>
            <p:ph idx="4294967295" type="body"/>
          </p:nvPr>
        </p:nvSpPr>
        <p:spPr>
          <a:xfrm>
            <a:off x="4789800" y="2161800"/>
            <a:ext cx="3434100" cy="17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Flowchart of the full Sepsis diagnosis + treatment process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is the Key</a:t>
            </a:r>
            <a:endParaRPr/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Treatment within 6 hours of Sepsis recognition is ideal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</a:t>
            </a:r>
            <a:r>
              <a:rPr lang="en"/>
              <a:t>ach hour of delay between suspected diagnosis and treatment decreases survival rate by 7.6%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Only 50% of patients with Septic Shock (the most deadly form of Sepsis) </a:t>
            </a:r>
            <a:r>
              <a:rPr lang="en"/>
              <a:t>receive</a:t>
            </a:r>
            <a:r>
              <a:rPr lang="en"/>
              <a:t> therapy treatment within 6 hours.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0"/>
          <p:cNvSpPr txBox="1"/>
          <p:nvPr>
            <p:ph idx="1" type="body"/>
          </p:nvPr>
        </p:nvSpPr>
        <p:spPr>
          <a:xfrm>
            <a:off x="1291200" y="8511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1872450" y="1422575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Sepsis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Risk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SOFA vs pSOFA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Need for Speed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Machine Learning for those who never </a:t>
            </a:r>
            <a:r>
              <a:rPr lang="en"/>
              <a:t>look back.</a:t>
            </a:r>
            <a:endParaRPr/>
          </a:p>
        </p:txBody>
      </p:sp>
      <p:sp>
        <p:nvSpPr>
          <p:cNvPr id="367" name="Google Shape;367;p41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Q-Learning</a:t>
            </a:r>
            <a:endParaRPr sz="9600"/>
          </a:p>
        </p:txBody>
      </p:sp>
      <p:sp>
        <p:nvSpPr>
          <p:cNvPr id="368" name="Google Shape;368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9" name="Google Shape;36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5625" y="19767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>
            <p:ph type="title"/>
          </p:nvPr>
        </p:nvSpPr>
        <p:spPr>
          <a:xfrm>
            <a:off x="514800" y="809150"/>
            <a:ext cx="70485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Avoid Getting Ahead	Of Ourselves</a:t>
            </a:r>
            <a:endParaRPr/>
          </a:p>
        </p:txBody>
      </p:sp>
      <p:sp>
        <p:nvSpPr>
          <p:cNvPr id="375" name="Google Shape;375;p42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Q-Learning is a form of Machine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Without understanding the basics of Machine Learning, Q-Learning will make little sense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So, what is Machine Learning?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ability to make computers modify or adapt their actions so that their actions get more accurate. Accuracy is defined as </a:t>
            </a:r>
            <a:r>
              <a:rPr lang="en"/>
              <a:t>more correct answers than incorrect answers</a:t>
            </a:r>
            <a:r>
              <a:rPr lang="en"/>
              <a:t>.</a:t>
            </a:r>
            <a:endParaRPr/>
          </a:p>
        </p:txBody>
      </p:sp>
      <p:sp>
        <p:nvSpPr>
          <p:cNvPr id="381" name="Google Shape;381;p43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17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82" name="Google Shape;182;p17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514800" y="809150"/>
            <a:ext cx="7959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Four Types of ML Algorithms</a:t>
            </a:r>
            <a:endParaRPr/>
          </a:p>
        </p:txBody>
      </p:sp>
      <p:sp>
        <p:nvSpPr>
          <p:cNvPr id="387" name="Google Shape;387;p44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Supervised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data with only correct answers (labels)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Builds a model that will give all correct correct answers to the initial data</a:t>
            </a:r>
            <a:endParaRPr/>
          </a:p>
        </p:txBody>
      </p:sp>
      <p:sp>
        <p:nvSpPr>
          <p:cNvPr id="388" name="Google Shape;388;p44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Unsupervised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data with no answers (labels)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Builds a model based upon similarities in input data</a:t>
            </a:r>
            <a:endParaRPr/>
          </a:p>
        </p:txBody>
      </p:sp>
      <p:sp>
        <p:nvSpPr>
          <p:cNvPr id="389" name="Google Shape;389;p44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Evolutionary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Determines a metric for “fitness” of models  (how good they are)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Adapts to models with higher fitness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1" name="Google Shape;391;p44"/>
          <p:cNvGrpSpPr/>
          <p:nvPr/>
        </p:nvGrpSpPr>
        <p:grpSpPr>
          <a:xfrm>
            <a:off x="1297969" y="4470822"/>
            <a:ext cx="923057" cy="635274"/>
            <a:chOff x="3269900" y="3064500"/>
            <a:chExt cx="432325" cy="263075"/>
          </a:xfrm>
        </p:grpSpPr>
        <p:sp>
          <p:nvSpPr>
            <p:cNvPr id="392" name="Google Shape;392;p44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44"/>
          <p:cNvGrpSpPr/>
          <p:nvPr/>
        </p:nvGrpSpPr>
        <p:grpSpPr>
          <a:xfrm>
            <a:off x="4032903" y="4192515"/>
            <a:ext cx="923677" cy="874948"/>
            <a:chOff x="7058318" y="3125906"/>
            <a:chExt cx="229428" cy="229146"/>
          </a:xfrm>
        </p:grpSpPr>
        <p:sp>
          <p:nvSpPr>
            <p:cNvPr id="396" name="Google Shape;396;p44"/>
            <p:cNvSpPr/>
            <p:nvPr/>
          </p:nvSpPr>
          <p:spPr>
            <a:xfrm>
              <a:off x="7058318" y="3125906"/>
              <a:ext cx="229428" cy="229146"/>
            </a:xfrm>
            <a:custGeom>
              <a:rect b="b" l="l" r="r" t="t"/>
              <a:pathLst>
                <a:path extrusionOk="0" h="229146" w="229428">
                  <a:moveTo>
                    <a:pt x="33564" y="33545"/>
                  </a:moveTo>
                  <a:cubicBezTo>
                    <a:pt x="-11188" y="78271"/>
                    <a:pt x="-11188" y="151025"/>
                    <a:pt x="33564" y="195751"/>
                  </a:cubicBezTo>
                  <a:cubicBezTo>
                    <a:pt x="56238" y="218412"/>
                    <a:pt x="85476" y="229147"/>
                    <a:pt x="114714" y="229147"/>
                  </a:cubicBezTo>
                  <a:cubicBezTo>
                    <a:pt x="143952" y="229147"/>
                    <a:pt x="173787" y="217816"/>
                    <a:pt x="195864" y="195751"/>
                  </a:cubicBezTo>
                  <a:cubicBezTo>
                    <a:pt x="240616" y="151025"/>
                    <a:pt x="240616" y="78271"/>
                    <a:pt x="195864" y="33545"/>
                  </a:cubicBezTo>
                  <a:cubicBezTo>
                    <a:pt x="151112" y="-11182"/>
                    <a:pt x="78913" y="-11182"/>
                    <a:pt x="33564" y="33545"/>
                  </a:cubicBezTo>
                  <a:close/>
                  <a:moveTo>
                    <a:pt x="183931" y="183228"/>
                  </a:moveTo>
                  <a:cubicBezTo>
                    <a:pt x="145742" y="221394"/>
                    <a:pt x="84283" y="221394"/>
                    <a:pt x="46094" y="183228"/>
                  </a:cubicBezTo>
                  <a:cubicBezTo>
                    <a:pt x="7906" y="145062"/>
                    <a:pt x="7906" y="83638"/>
                    <a:pt x="46094" y="45472"/>
                  </a:cubicBezTo>
                  <a:cubicBezTo>
                    <a:pt x="65189" y="26388"/>
                    <a:pt x="90250" y="16847"/>
                    <a:pt x="114714" y="16847"/>
                  </a:cubicBezTo>
                  <a:cubicBezTo>
                    <a:pt x="139775" y="16847"/>
                    <a:pt x="164240" y="26388"/>
                    <a:pt x="183334" y="45472"/>
                  </a:cubicBezTo>
                  <a:cubicBezTo>
                    <a:pt x="221523" y="84234"/>
                    <a:pt x="221523" y="145658"/>
                    <a:pt x="183931" y="183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7139915" y="3208053"/>
              <a:ext cx="66099" cy="65896"/>
            </a:xfrm>
            <a:custGeom>
              <a:rect b="b" l="l" r="r" t="t"/>
              <a:pathLst>
                <a:path extrusionOk="0" h="65896" w="66099">
                  <a:moveTo>
                    <a:pt x="63548" y="2684"/>
                  </a:moveTo>
                  <a:cubicBezTo>
                    <a:pt x="59968" y="-895"/>
                    <a:pt x="54597" y="-895"/>
                    <a:pt x="51017" y="2684"/>
                  </a:cubicBezTo>
                  <a:lnTo>
                    <a:pt x="33117" y="20574"/>
                  </a:lnTo>
                  <a:lnTo>
                    <a:pt x="15216" y="2684"/>
                  </a:lnTo>
                  <a:cubicBezTo>
                    <a:pt x="11636" y="-895"/>
                    <a:pt x="6265" y="-895"/>
                    <a:pt x="2685" y="2684"/>
                  </a:cubicBezTo>
                  <a:cubicBezTo>
                    <a:pt x="-895" y="6262"/>
                    <a:pt x="-895" y="11629"/>
                    <a:pt x="2685" y="15207"/>
                  </a:cubicBezTo>
                  <a:lnTo>
                    <a:pt x="20586" y="33097"/>
                  </a:lnTo>
                  <a:lnTo>
                    <a:pt x="2685" y="50988"/>
                  </a:lnTo>
                  <a:cubicBezTo>
                    <a:pt x="-895" y="54566"/>
                    <a:pt x="-895" y="59933"/>
                    <a:pt x="2685" y="63511"/>
                  </a:cubicBezTo>
                  <a:cubicBezTo>
                    <a:pt x="4475" y="65300"/>
                    <a:pt x="6862" y="65896"/>
                    <a:pt x="8652" y="65896"/>
                  </a:cubicBezTo>
                  <a:cubicBezTo>
                    <a:pt x="10442" y="65896"/>
                    <a:pt x="13426" y="65300"/>
                    <a:pt x="14619" y="63511"/>
                  </a:cubicBezTo>
                  <a:lnTo>
                    <a:pt x="32520" y="45620"/>
                  </a:lnTo>
                  <a:lnTo>
                    <a:pt x="50421" y="63511"/>
                  </a:lnTo>
                  <a:cubicBezTo>
                    <a:pt x="52211" y="65300"/>
                    <a:pt x="54597" y="65896"/>
                    <a:pt x="56388" y="65896"/>
                  </a:cubicBezTo>
                  <a:cubicBezTo>
                    <a:pt x="58178" y="65896"/>
                    <a:pt x="61161" y="65300"/>
                    <a:pt x="62355" y="63511"/>
                  </a:cubicBezTo>
                  <a:cubicBezTo>
                    <a:pt x="65935" y="59933"/>
                    <a:pt x="65935" y="54566"/>
                    <a:pt x="62355" y="50988"/>
                  </a:cubicBezTo>
                  <a:lnTo>
                    <a:pt x="44454" y="33097"/>
                  </a:lnTo>
                  <a:lnTo>
                    <a:pt x="62355" y="15207"/>
                  </a:lnTo>
                  <a:cubicBezTo>
                    <a:pt x="67128" y="11629"/>
                    <a:pt x="67128" y="5665"/>
                    <a:pt x="63548" y="2684"/>
                  </a:cubicBezTo>
                  <a:close/>
                </a:path>
              </a:pathLst>
            </a:custGeom>
            <a:solidFill>
              <a:srgbClr val="50C0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8" name="Google Shape;398;p44"/>
          <p:cNvGrpSpPr/>
          <p:nvPr/>
        </p:nvGrpSpPr>
        <p:grpSpPr>
          <a:xfrm>
            <a:off x="7250179" y="4543174"/>
            <a:ext cx="140237" cy="318339"/>
            <a:chOff x="4747025" y="2332025"/>
            <a:chExt cx="166850" cy="378750"/>
          </a:xfrm>
        </p:grpSpPr>
        <p:sp>
          <p:nvSpPr>
            <p:cNvPr id="399" name="Google Shape;399;p4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44"/>
          <p:cNvGrpSpPr/>
          <p:nvPr/>
        </p:nvGrpSpPr>
        <p:grpSpPr>
          <a:xfrm>
            <a:off x="7605098" y="4238277"/>
            <a:ext cx="262537" cy="623254"/>
            <a:chOff x="3384375" y="2267500"/>
            <a:chExt cx="203375" cy="507825"/>
          </a:xfrm>
        </p:grpSpPr>
        <p:sp>
          <p:nvSpPr>
            <p:cNvPr id="402" name="Google Shape;402;p4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514800" y="809150"/>
            <a:ext cx="7402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Q-Learning Falls Under the </a:t>
            </a:r>
            <a:r>
              <a:rPr lang="en"/>
              <a:t>4th Category</a:t>
            </a:r>
            <a:endParaRPr/>
          </a:p>
        </p:txBody>
      </p:sp>
      <p:sp>
        <p:nvSpPr>
          <p:cNvPr id="409" name="Google Shape;409;p45"/>
          <p:cNvSpPr txBox="1"/>
          <p:nvPr>
            <p:ph idx="2" type="body"/>
          </p:nvPr>
        </p:nvSpPr>
        <p:spPr>
          <a:xfrm>
            <a:off x="2390101" y="1582775"/>
            <a:ext cx="43638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information when the model comes up with the incorrect response, but not why the response is incorrect.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 tries multiple approaches until it gets the approach correct</a:t>
            </a:r>
            <a:endParaRPr/>
          </a:p>
        </p:txBody>
      </p:sp>
      <p:sp>
        <p:nvSpPr>
          <p:cNvPr id="410" name="Google Shape;410;p45"/>
          <p:cNvSpPr/>
          <p:nvPr/>
        </p:nvSpPr>
        <p:spPr>
          <a:xfrm>
            <a:off x="993699" y="2545650"/>
            <a:ext cx="1012544" cy="1034621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5"/>
          <p:cNvSpPr/>
          <p:nvPr/>
        </p:nvSpPr>
        <p:spPr>
          <a:xfrm>
            <a:off x="7137750" y="2574575"/>
            <a:ext cx="1012555" cy="97676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what does it actually do?</a:t>
            </a:r>
            <a:endParaRPr/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514800" y="1582775"/>
            <a:ext cx="7889700" cy="320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Q-Learning algorithm </a:t>
            </a:r>
            <a:r>
              <a:rPr lang="en"/>
              <a:t>optimizes</a:t>
            </a:r>
            <a:r>
              <a:rPr lang="en"/>
              <a:t> individual qualities (that’s what the Q stands for) of the model.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quality can be as simple as a factor in a model (like a patient’s blood type) and the optimization is how much the model believes that factor impacts the outcome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n"/>
              <a:t>Recall: </a:t>
            </a:r>
            <a:r>
              <a:rPr lang="en"/>
              <a:t>Our final output will be a model that we want to make more good decisions </a:t>
            </a:r>
            <a:r>
              <a:rPr lang="en"/>
              <a:t>than bad ones</a:t>
            </a:r>
            <a:r>
              <a:rPr lang="en"/>
              <a:t>.</a:t>
            </a:r>
            <a:endParaRPr/>
          </a:p>
        </p:txBody>
      </p:sp>
      <p:sp>
        <p:nvSpPr>
          <p:cNvPr id="418" name="Google Shape;418;p4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Turning Back</a:t>
            </a:r>
            <a:endParaRPr/>
          </a:p>
        </p:txBody>
      </p:sp>
      <p:sp>
        <p:nvSpPr>
          <p:cNvPr id="424" name="Google Shape;424;p47"/>
          <p:cNvSpPr txBox="1"/>
          <p:nvPr>
            <p:ph idx="1" type="body"/>
          </p:nvPr>
        </p:nvSpPr>
        <p:spPr>
          <a:xfrm>
            <a:off x="514800" y="1582775"/>
            <a:ext cx="63738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Q-Learning is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Off-Policy</a:t>
            </a:r>
            <a:r>
              <a:rPr lang="en"/>
              <a:t>, once it makes a decision it never goes back to consult previous decisions.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It will Iterate as many times as it needs until it is done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We can use Q-Learning to provide “best” solutions to several kinds of models, including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Markov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Decision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Processes (MDPs)</a:t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163" y="24678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51" y="434850"/>
            <a:ext cx="7331276" cy="427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1" name="Google Shape;431;p48"/>
          <p:cNvCxnSpPr>
            <a:stCxn id="432" idx="1"/>
          </p:cNvCxnSpPr>
          <p:nvPr/>
        </p:nvCxnSpPr>
        <p:spPr>
          <a:xfrm flipH="1">
            <a:off x="4466450" y="838775"/>
            <a:ext cx="990300" cy="40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48"/>
          <p:cNvSpPr txBox="1"/>
          <p:nvPr/>
        </p:nvSpPr>
        <p:spPr>
          <a:xfrm>
            <a:off x="5456750" y="656825"/>
            <a:ext cx="2677800" cy="36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1. A set of possible world states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33" name="Google Shape;433;p48"/>
          <p:cNvCxnSpPr>
            <a:stCxn id="432" idx="2"/>
          </p:cNvCxnSpPr>
          <p:nvPr/>
        </p:nvCxnSpPr>
        <p:spPr>
          <a:xfrm flipH="1">
            <a:off x="6780650" y="1020725"/>
            <a:ext cx="15000" cy="1606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4" name="Google Shape;434;p48"/>
          <p:cNvSpPr txBox="1"/>
          <p:nvPr/>
        </p:nvSpPr>
        <p:spPr>
          <a:xfrm>
            <a:off x="5456750" y="4196175"/>
            <a:ext cx="2450400" cy="394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2. A set of possible actions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35" name="Google Shape;435;p48"/>
          <p:cNvCxnSpPr>
            <a:stCxn id="434" idx="1"/>
          </p:cNvCxnSpPr>
          <p:nvPr/>
        </p:nvCxnSpPr>
        <p:spPr>
          <a:xfrm rot="10800000">
            <a:off x="4951250" y="4145475"/>
            <a:ext cx="505500" cy="24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48"/>
          <p:cNvCxnSpPr>
            <a:stCxn id="434" idx="0"/>
          </p:cNvCxnSpPr>
          <p:nvPr/>
        </p:nvCxnSpPr>
        <p:spPr>
          <a:xfrm rot="10800000">
            <a:off x="5923250" y="2808975"/>
            <a:ext cx="758700" cy="1387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7" name="Google Shape;437;p48"/>
          <p:cNvSpPr txBox="1"/>
          <p:nvPr/>
        </p:nvSpPr>
        <p:spPr>
          <a:xfrm>
            <a:off x="1184625" y="4072125"/>
            <a:ext cx="2207400" cy="569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3. A real valued reward function (not shown)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38" name="Google Shape;438;p48"/>
          <p:cNvSpPr txBox="1"/>
          <p:nvPr/>
        </p:nvSpPr>
        <p:spPr>
          <a:xfrm>
            <a:off x="972000" y="656825"/>
            <a:ext cx="1346700" cy="125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4. A description of </a:t>
            </a: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each</a:t>
            </a:r>
            <a:r>
              <a:rPr lang="en">
                <a:solidFill>
                  <a:srgbClr val="FF0000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 action’s effects in each state (a decimal in this case)</a:t>
            </a:r>
            <a:endParaRPr>
              <a:solidFill>
                <a:srgbClr val="FF0000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39" name="Google Shape;439;p48"/>
          <p:cNvCxnSpPr>
            <a:stCxn id="438" idx="3"/>
          </p:cNvCxnSpPr>
          <p:nvPr/>
        </p:nvCxnSpPr>
        <p:spPr>
          <a:xfrm>
            <a:off x="2318700" y="1284575"/>
            <a:ext cx="182100" cy="390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48"/>
          <p:cNvCxnSpPr>
            <a:stCxn id="438" idx="3"/>
          </p:cNvCxnSpPr>
          <p:nvPr/>
        </p:nvCxnSpPr>
        <p:spPr>
          <a:xfrm flipH="1" rot="10800000">
            <a:off x="2318700" y="1239575"/>
            <a:ext cx="192300" cy="45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8"/>
          <p:cNvSpPr txBox="1"/>
          <p:nvPr/>
        </p:nvSpPr>
        <p:spPr>
          <a:xfrm>
            <a:off x="577125" y="44925"/>
            <a:ext cx="33210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Example: A Markov Decision Process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 short, we have places we are, actions we can take to get to other places, and rewards or consequences of taking those choices</a:t>
            </a:r>
            <a:endParaRPr/>
          </a:p>
        </p:txBody>
      </p:sp>
      <p:sp>
        <p:nvSpPr>
          <p:cNvPr id="447" name="Google Shape;447;p49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MDPs?</a:t>
            </a:r>
            <a:endParaRPr/>
          </a:p>
        </p:txBody>
      </p:sp>
      <p:sp>
        <p:nvSpPr>
          <p:cNvPr id="453" name="Google Shape;453;p50"/>
          <p:cNvSpPr txBox="1"/>
          <p:nvPr>
            <p:ph idx="1" type="body"/>
          </p:nvPr>
        </p:nvSpPr>
        <p:spPr>
          <a:xfrm>
            <a:off x="514800" y="1582775"/>
            <a:ext cx="6373800" cy="3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They provide a way to model complex decisions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All decisions must be independent of decisions made in the past (sound familiar?)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“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real valued reward function</a:t>
            </a:r>
            <a:r>
              <a:rPr lang="en"/>
              <a:t>” can be generated by Q-Learning’s output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They can be optimized by our final topic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0"/>
          <p:cNvSpPr/>
          <p:nvPr/>
        </p:nvSpPr>
        <p:spPr>
          <a:xfrm>
            <a:off x="6888600" y="1939487"/>
            <a:ext cx="1267374" cy="126453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idx="1" type="body"/>
          </p:nvPr>
        </p:nvSpPr>
        <p:spPr>
          <a:xfrm>
            <a:off x="1291100" y="2161800"/>
            <a:ext cx="6561600" cy="79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Okay, I might be starting to understand this. But how does Q-Learning get us to that final model?</a:t>
            </a:r>
            <a:endParaRPr/>
          </a:p>
        </p:txBody>
      </p:sp>
      <p:sp>
        <p:nvSpPr>
          <p:cNvPr id="460" name="Google Shape;460;p51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/>
          <p:nvPr>
            <p:ph idx="1" type="body"/>
          </p:nvPr>
        </p:nvSpPr>
        <p:spPr>
          <a:xfrm>
            <a:off x="1065600" y="1145475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466" name="Google Shape;466;p52"/>
          <p:cNvSpPr txBox="1"/>
          <p:nvPr/>
        </p:nvSpPr>
        <p:spPr>
          <a:xfrm>
            <a:off x="2817425" y="758625"/>
            <a:ext cx="33852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The Q-Learning Function</a:t>
            </a:r>
            <a:endParaRPr sz="24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67" name="Google Shape;467;p52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468" name="Google Shape;468;p52"/>
          <p:cNvCxnSpPr>
            <a:stCxn id="467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52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52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71" name="Google Shape;471;p52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72" name="Google Shape;472;p52"/>
          <p:cNvCxnSpPr>
            <a:stCxn id="467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2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74" name="Google Shape;474;p52"/>
          <p:cNvCxnSpPr>
            <a:endCxn id="467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480" name="Google Shape;480;p53"/>
          <p:cNvCxnSpPr>
            <a:stCxn id="479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53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3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83" name="Google Shape;483;p53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84" name="Google Shape;484;p53"/>
          <p:cNvCxnSpPr>
            <a:stCxn id="479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3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86" name="Google Shape;486;p53"/>
          <p:cNvCxnSpPr>
            <a:endCxn id="479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53"/>
          <p:cNvSpPr txBox="1"/>
          <p:nvPr/>
        </p:nvSpPr>
        <p:spPr>
          <a:xfrm>
            <a:off x="3842775" y="15529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88" name="Google Shape;488;p53"/>
          <p:cNvSpPr txBox="1"/>
          <p:nvPr/>
        </p:nvSpPr>
        <p:spPr>
          <a:xfrm>
            <a:off x="5346125" y="1552900"/>
            <a:ext cx="2367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Set initial edge weights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Penalize models that violate 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18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Font typeface="Encode Sans Semi Condensed"/>
              <a:buAutoNum type="arabi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Introduction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Motivation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Contributions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89" name="Google Shape;189;p18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idx="4294967295" type="ctrTitle"/>
          </p:nvPr>
        </p:nvSpPr>
        <p:spPr>
          <a:xfrm>
            <a:off x="3143850" y="1991850"/>
            <a:ext cx="28563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NOPE</a:t>
            </a:r>
            <a:endParaRPr sz="9600"/>
          </a:p>
        </p:txBody>
      </p:sp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5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500" name="Google Shape;500;p55"/>
          <p:cNvSpPr txBox="1"/>
          <p:nvPr/>
        </p:nvSpPr>
        <p:spPr>
          <a:xfrm>
            <a:off x="1202500" y="2374700"/>
            <a:ext cx="1141800" cy="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01" name="Google Shape;501;p55"/>
          <p:cNvSpPr txBox="1"/>
          <p:nvPr/>
        </p:nvSpPr>
        <p:spPr>
          <a:xfrm>
            <a:off x="2526275" y="2374700"/>
            <a:ext cx="8994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02" name="Google Shape;502;p55"/>
          <p:cNvSpPr txBox="1"/>
          <p:nvPr/>
        </p:nvSpPr>
        <p:spPr>
          <a:xfrm>
            <a:off x="3637850" y="23949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03" name="Google Shape;503;p55"/>
          <p:cNvSpPr txBox="1"/>
          <p:nvPr/>
        </p:nvSpPr>
        <p:spPr>
          <a:xfrm>
            <a:off x="3607650" y="2389225"/>
            <a:ext cx="3860100" cy="394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504" name="Google Shape;504;p55"/>
          <p:cNvCxnSpPr>
            <a:stCxn id="505" idx="2"/>
            <a:endCxn id="500" idx="0"/>
          </p:cNvCxnSpPr>
          <p:nvPr/>
        </p:nvCxnSpPr>
        <p:spPr>
          <a:xfrm flipH="1">
            <a:off x="1773325" y="1637000"/>
            <a:ext cx="10200" cy="7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6" name="Google Shape;506;p55"/>
          <p:cNvSpPr txBox="1"/>
          <p:nvPr/>
        </p:nvSpPr>
        <p:spPr>
          <a:xfrm>
            <a:off x="1010500" y="949900"/>
            <a:ext cx="1647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05" name="Google Shape;505;p55"/>
          <p:cNvSpPr txBox="1"/>
          <p:nvPr/>
        </p:nvSpPr>
        <p:spPr>
          <a:xfrm>
            <a:off x="1162075" y="1192400"/>
            <a:ext cx="1242900" cy="44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Next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7" name="Google Shape;507;p55"/>
          <p:cNvCxnSpPr>
            <a:stCxn id="508" idx="0"/>
            <a:endCxn id="501" idx="2"/>
          </p:cNvCxnSpPr>
          <p:nvPr/>
        </p:nvCxnSpPr>
        <p:spPr>
          <a:xfrm rot="10800000">
            <a:off x="2975975" y="2768850"/>
            <a:ext cx="0" cy="697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8" name="Google Shape;508;p55"/>
          <p:cNvSpPr txBox="1"/>
          <p:nvPr/>
        </p:nvSpPr>
        <p:spPr>
          <a:xfrm>
            <a:off x="2117075" y="3466050"/>
            <a:ext cx="17178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Current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509" name="Google Shape;509;p55"/>
          <p:cNvCxnSpPr>
            <a:stCxn id="510" idx="2"/>
            <a:endCxn id="503" idx="0"/>
          </p:cNvCxnSpPr>
          <p:nvPr/>
        </p:nvCxnSpPr>
        <p:spPr>
          <a:xfrm>
            <a:off x="5537700" y="1728150"/>
            <a:ext cx="0" cy="661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0" name="Google Shape;510;p55"/>
          <p:cNvSpPr txBox="1"/>
          <p:nvPr/>
        </p:nvSpPr>
        <p:spPr>
          <a:xfrm>
            <a:off x="3537000" y="1172250"/>
            <a:ext cx="4001400" cy="555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Q-Value of best possible action given the current state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6" name="Google Shape;5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63" y="1585288"/>
            <a:ext cx="6775275" cy="30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6"/>
          <p:cNvSpPr txBox="1"/>
          <p:nvPr>
            <p:ph idx="4294967295" type="body"/>
          </p:nvPr>
        </p:nvSpPr>
        <p:spPr>
          <a:xfrm>
            <a:off x="1391575" y="656400"/>
            <a:ext cx="70128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7"/>
          <p:cNvSpPr txBox="1"/>
          <p:nvPr>
            <p:ph type="title"/>
          </p:nvPr>
        </p:nvSpPr>
        <p:spPr>
          <a:xfrm>
            <a:off x="514800" y="809150"/>
            <a:ext cx="75390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function will produce the Q-Equation </a:t>
            </a:r>
            <a:endParaRPr/>
          </a:p>
        </p:txBody>
      </p:sp>
      <p:sp>
        <p:nvSpPr>
          <p:cNvPr id="523" name="Google Shape;523;p57"/>
          <p:cNvSpPr txBox="1"/>
          <p:nvPr>
            <p:ph idx="1" type="body"/>
          </p:nvPr>
        </p:nvSpPr>
        <p:spPr>
          <a:xfrm>
            <a:off x="514800" y="1613100"/>
            <a:ext cx="6373800" cy="339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Given any state, the Q-Equation will produce the best action at that state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in example, in Sepsis diagnosis. If we are at a state where a patient is demonstrating higher blood pressure, lower brain activity, and a high respiratory rate(qSOFA), the model may determine the best action as Sepsis diagnosis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8"/>
          <p:cNvSpPr txBox="1"/>
          <p:nvPr>
            <p:ph idx="1" type="body"/>
          </p:nvPr>
        </p:nvSpPr>
        <p:spPr>
          <a:xfrm>
            <a:off x="1872450" y="1705500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Q-Learning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Markov Decision Processes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Our Goal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Q-Learning Function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Q-Equation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/>
          <p:nvPr>
            <p:ph idx="4294967295" type="subTitle"/>
          </p:nvPr>
        </p:nvSpPr>
        <p:spPr>
          <a:xfrm>
            <a:off x="5996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536" name="Google Shape;536;p59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Causal Inference</a:t>
            </a:r>
            <a:endParaRPr sz="9600"/>
          </a:p>
        </p:txBody>
      </p:sp>
      <p:sp>
        <p:nvSpPr>
          <p:cNvPr id="537" name="Google Shape;537;p5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8" name="Google Shape;538;p59"/>
          <p:cNvGrpSpPr/>
          <p:nvPr/>
        </p:nvGrpSpPr>
        <p:grpSpPr>
          <a:xfrm>
            <a:off x="5692605" y="1428756"/>
            <a:ext cx="2423153" cy="2285985"/>
            <a:chOff x="5233525" y="4954450"/>
            <a:chExt cx="538275" cy="516350"/>
          </a:xfrm>
        </p:grpSpPr>
        <p:sp>
          <p:nvSpPr>
            <p:cNvPr id="539" name="Google Shape;539;p5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type="title"/>
          </p:nvPr>
        </p:nvSpPr>
        <p:spPr>
          <a:xfrm>
            <a:off x="514800" y="809150"/>
            <a:ext cx="7409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Inference</a:t>
            </a:r>
            <a:endParaRPr/>
          </a:p>
        </p:txBody>
      </p:sp>
      <p:sp>
        <p:nvSpPr>
          <p:cNvPr id="555" name="Google Shape;555;p60"/>
          <p:cNvSpPr txBox="1"/>
          <p:nvPr>
            <p:ph idx="1" type="body"/>
          </p:nvPr>
        </p:nvSpPr>
        <p:spPr>
          <a:xfrm>
            <a:off x="514800" y="1582776"/>
            <a:ext cx="6373800" cy="343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Main method of determining significant differences between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Builds models with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predictors</a:t>
            </a:r>
            <a:r>
              <a:rPr lang="en"/>
              <a:t> (factors) that when given values produce an outcome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Sepsis, we want a model that can diagnose when provided a patient’s vitals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Does not explain why predictors are related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Inference: A New Approach</a:t>
            </a:r>
            <a:endParaRPr/>
          </a:p>
        </p:txBody>
      </p:sp>
      <p:sp>
        <p:nvSpPr>
          <p:cNvPr id="561" name="Google Shape;561;p6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Prof. Judea Pearl </a:t>
            </a:r>
            <a:r>
              <a:rPr lang="en"/>
              <a:t>received</a:t>
            </a:r>
            <a:r>
              <a:rPr lang="en"/>
              <a:t> a Turing award for his work on this topic in 2012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Goal is to represent causal claims in a field that does not often consider them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Allows the creation of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Structural Causal Models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2"/>
          <p:cNvSpPr txBox="1"/>
          <p:nvPr>
            <p:ph idx="4294967295" type="ctrTitle"/>
          </p:nvPr>
        </p:nvSpPr>
        <p:spPr>
          <a:xfrm>
            <a:off x="3056225" y="724200"/>
            <a:ext cx="4800900" cy="125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person’s wealth</a:t>
            </a:r>
            <a:endParaRPr sz="4800"/>
          </a:p>
        </p:txBody>
      </p:sp>
      <p:sp>
        <p:nvSpPr>
          <p:cNvPr id="567" name="Google Shape;567;p62"/>
          <p:cNvSpPr txBox="1"/>
          <p:nvPr>
            <p:ph idx="4294967295" type="ctrTitle"/>
          </p:nvPr>
        </p:nvSpPr>
        <p:spPr>
          <a:xfrm>
            <a:off x="3056225" y="3353100"/>
            <a:ext cx="59448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much a person goes out to eat</a:t>
            </a:r>
            <a:endParaRPr sz="4800"/>
          </a:p>
        </p:txBody>
      </p:sp>
      <p:sp>
        <p:nvSpPr>
          <p:cNvPr id="568" name="Google Shape;568;p6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9" name="Google Shape;56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075" y="901800"/>
            <a:ext cx="914401" cy="91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62"/>
          <p:cNvGrpSpPr/>
          <p:nvPr/>
        </p:nvGrpSpPr>
        <p:grpSpPr>
          <a:xfrm>
            <a:off x="1589073" y="3343351"/>
            <a:ext cx="914387" cy="914399"/>
            <a:chOff x="2605025" y="4998300"/>
            <a:chExt cx="417700" cy="429275"/>
          </a:xfrm>
        </p:grpSpPr>
        <p:sp>
          <p:nvSpPr>
            <p:cNvPr id="571" name="Google Shape;571;p62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62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62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325" y="1472725"/>
            <a:ext cx="2286001" cy="228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63"/>
          <p:cNvGrpSpPr/>
          <p:nvPr/>
        </p:nvGrpSpPr>
        <p:grpSpPr>
          <a:xfrm>
            <a:off x="5202387" y="1428749"/>
            <a:ext cx="2377423" cy="2286018"/>
            <a:chOff x="2605025" y="4998300"/>
            <a:chExt cx="417700" cy="429275"/>
          </a:xfrm>
        </p:grpSpPr>
        <p:sp>
          <p:nvSpPr>
            <p:cNvPr id="580" name="Google Shape;580;p63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63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63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3" name="Google Shape;583;p63"/>
          <p:cNvCxnSpPr/>
          <p:nvPr/>
        </p:nvCxnSpPr>
        <p:spPr>
          <a:xfrm flipH="1" rot="10800000">
            <a:off x="1230925" y="1290375"/>
            <a:ext cx="44100" cy="240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4" name="Google Shape;584;p63"/>
          <p:cNvCxnSpPr/>
          <p:nvPr/>
        </p:nvCxnSpPr>
        <p:spPr>
          <a:xfrm rot="10800000">
            <a:off x="4493650" y="1290375"/>
            <a:ext cx="23400" cy="2407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idx="4294967295" type="subTitle"/>
          </p:nvPr>
        </p:nvSpPr>
        <p:spPr>
          <a:xfrm>
            <a:off x="518800" y="3411550"/>
            <a:ext cx="557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It’s always good to have a reason and a </a:t>
            </a:r>
            <a:r>
              <a:rPr lang="en"/>
              <a:t>why</a:t>
            </a:r>
            <a:endParaRPr/>
          </a:p>
        </p:txBody>
      </p:sp>
      <p:sp>
        <p:nvSpPr>
          <p:cNvPr id="195" name="Google Shape;195;p19"/>
          <p:cNvSpPr txBox="1"/>
          <p:nvPr>
            <p:ph idx="4294967295" type="ctrTitle"/>
          </p:nvPr>
        </p:nvSpPr>
        <p:spPr>
          <a:xfrm>
            <a:off x="518800" y="2269150"/>
            <a:ext cx="5782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Introduction</a:t>
            </a:r>
            <a:endParaRPr sz="9600"/>
          </a:p>
        </p:txBody>
      </p:sp>
      <p:sp>
        <p:nvSpPr>
          <p:cNvPr id="196" name="Google Shape;196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19"/>
          <p:cNvGrpSpPr/>
          <p:nvPr/>
        </p:nvGrpSpPr>
        <p:grpSpPr>
          <a:xfrm>
            <a:off x="6813982" y="915416"/>
            <a:ext cx="1466551" cy="1353722"/>
            <a:chOff x="4630125" y="278900"/>
            <a:chExt cx="400675" cy="456675"/>
          </a:xfrm>
        </p:grpSpPr>
        <p:sp>
          <p:nvSpPr>
            <p:cNvPr id="198" name="Google Shape;198;p19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4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is a strong, positive correlation between a person’s wealth and how much they go out to eat.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600" y="1538525"/>
            <a:ext cx="2286001" cy="2286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5" name="Google Shape;595;p65"/>
          <p:cNvGrpSpPr/>
          <p:nvPr/>
        </p:nvGrpSpPr>
        <p:grpSpPr>
          <a:xfrm>
            <a:off x="5202387" y="1691949"/>
            <a:ext cx="2377423" cy="2286018"/>
            <a:chOff x="2605025" y="4998300"/>
            <a:chExt cx="417700" cy="429275"/>
          </a:xfrm>
        </p:grpSpPr>
        <p:sp>
          <p:nvSpPr>
            <p:cNvPr id="596" name="Google Shape;596;p65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5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5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9" name="Google Shape;599;p65"/>
          <p:cNvCxnSpPr/>
          <p:nvPr/>
        </p:nvCxnSpPr>
        <p:spPr>
          <a:xfrm>
            <a:off x="2632075" y="2719800"/>
            <a:ext cx="3092700" cy="33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Necessarily Wrong?	</a:t>
            </a:r>
            <a:endParaRPr/>
          </a:p>
        </p:txBody>
      </p:sp>
      <p:sp>
        <p:nvSpPr>
          <p:cNvPr id="605" name="Google Shape;605;p66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No. Not at all.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However, we can do better.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7"/>
          <p:cNvSpPr txBox="1"/>
          <p:nvPr>
            <p:ph idx="4294967295" type="ctrTitle"/>
          </p:nvPr>
        </p:nvSpPr>
        <p:spPr>
          <a:xfrm>
            <a:off x="2716250" y="1946700"/>
            <a:ext cx="4800900" cy="1250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 person’s age</a:t>
            </a:r>
            <a:endParaRPr sz="4800"/>
          </a:p>
        </p:txBody>
      </p:sp>
      <p:sp>
        <p:nvSpPr>
          <p:cNvPr id="611" name="Google Shape;611;p6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2" name="Google Shape;612;p67"/>
          <p:cNvGrpSpPr/>
          <p:nvPr/>
        </p:nvGrpSpPr>
        <p:grpSpPr>
          <a:xfrm>
            <a:off x="1274730" y="2114541"/>
            <a:ext cx="914417" cy="914417"/>
            <a:chOff x="6649150" y="309350"/>
            <a:chExt cx="395800" cy="395800"/>
          </a:xfrm>
        </p:grpSpPr>
        <p:sp>
          <p:nvSpPr>
            <p:cNvPr id="613" name="Google Shape;613;p67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7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7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67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67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67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7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7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7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67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67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7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7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7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7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7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7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7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7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7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7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7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7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68"/>
          <p:cNvGrpSpPr/>
          <p:nvPr/>
        </p:nvGrpSpPr>
        <p:grpSpPr>
          <a:xfrm>
            <a:off x="1692826" y="861257"/>
            <a:ext cx="1371605" cy="1371605"/>
            <a:chOff x="6649150" y="309350"/>
            <a:chExt cx="395800" cy="395800"/>
          </a:xfrm>
        </p:grpSpPr>
        <p:sp>
          <p:nvSpPr>
            <p:cNvPr id="641" name="Google Shape;641;p68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8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8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8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8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8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68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68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68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8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68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8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68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68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68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68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68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68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68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68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68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68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4" name="Google Shape;664;p68"/>
          <p:cNvGrpSpPr/>
          <p:nvPr/>
        </p:nvGrpSpPr>
        <p:grpSpPr>
          <a:xfrm>
            <a:off x="1692826" y="2921882"/>
            <a:ext cx="1371605" cy="1371605"/>
            <a:chOff x="6649150" y="309350"/>
            <a:chExt cx="395800" cy="395800"/>
          </a:xfrm>
        </p:grpSpPr>
        <p:sp>
          <p:nvSpPr>
            <p:cNvPr id="665" name="Google Shape;665;p68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68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68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68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68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68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68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68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68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68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68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68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68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68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68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68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68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68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68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68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68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68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68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8" name="Google Shape;688;p68"/>
          <p:cNvCxnSpPr/>
          <p:nvPr/>
        </p:nvCxnSpPr>
        <p:spPr>
          <a:xfrm rot="10800000">
            <a:off x="1293975" y="836650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9" name="Google Shape;689;p68"/>
          <p:cNvCxnSpPr/>
          <p:nvPr/>
        </p:nvCxnSpPr>
        <p:spPr>
          <a:xfrm rot="10800000">
            <a:off x="1293975" y="2897275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0" name="Google Shape;6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25" y="861250"/>
            <a:ext cx="1371599" cy="137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1" name="Google Shape;691;p68"/>
          <p:cNvCxnSpPr/>
          <p:nvPr/>
        </p:nvCxnSpPr>
        <p:spPr>
          <a:xfrm rot="10800000">
            <a:off x="4802250" y="836650"/>
            <a:ext cx="11100" cy="1420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92" name="Google Shape;692;p68"/>
          <p:cNvGrpSpPr/>
          <p:nvPr/>
        </p:nvGrpSpPr>
        <p:grpSpPr>
          <a:xfrm>
            <a:off x="5152224" y="2921865"/>
            <a:ext cx="1371601" cy="1371619"/>
            <a:chOff x="2605025" y="4998300"/>
            <a:chExt cx="417700" cy="429275"/>
          </a:xfrm>
        </p:grpSpPr>
        <p:sp>
          <p:nvSpPr>
            <p:cNvPr id="693" name="Google Shape;693;p68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68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68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96" name="Google Shape;696;p68"/>
          <p:cNvCxnSpPr/>
          <p:nvPr/>
        </p:nvCxnSpPr>
        <p:spPr>
          <a:xfrm rot="10800000">
            <a:off x="4824775" y="2906400"/>
            <a:ext cx="0" cy="1340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69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702" name="Google Shape;702;p69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69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69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69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69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69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69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69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69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69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69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69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69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69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69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69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69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69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69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9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9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9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69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5" name="Google Shape;72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6" name="Google Shape;726;p69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727" name="Google Shape;727;p69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69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69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30" name="Google Shape;730;p69"/>
          <p:cNvCxnSpPr>
            <a:endCxn id="725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69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69"/>
          <p:cNvSpPr txBox="1"/>
          <p:nvPr/>
        </p:nvSpPr>
        <p:spPr>
          <a:xfrm rot="-1756729">
            <a:off x="2739862" y="1811192"/>
            <a:ext cx="1020120" cy="351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733" name="Google Shape;733;p69"/>
          <p:cNvSpPr txBox="1"/>
          <p:nvPr/>
        </p:nvSpPr>
        <p:spPr>
          <a:xfrm rot="2265582">
            <a:off x="5317787" y="1986596"/>
            <a:ext cx="1020003" cy="3511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734" name="Google Shape;734;p69"/>
          <p:cNvSpPr txBox="1"/>
          <p:nvPr/>
        </p:nvSpPr>
        <p:spPr>
          <a:xfrm>
            <a:off x="449650" y="274175"/>
            <a:ext cx="3330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Baby’s First SCM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735" name="Google Shape;735;p69"/>
          <p:cNvCxnSpPr/>
          <p:nvPr/>
        </p:nvCxnSpPr>
        <p:spPr>
          <a:xfrm>
            <a:off x="2730775" y="3608125"/>
            <a:ext cx="3564300" cy="1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6" name="Google Shape;7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25" y="3026550"/>
            <a:ext cx="1151401" cy="11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1" name="Google Shape;741;p70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742" name="Google Shape;742;p7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5" name="Google Shape;76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70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767" name="Google Shape;767;p7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70" name="Google Shape;770;p70"/>
          <p:cNvCxnSpPr>
            <a:endCxn id="765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1" name="Google Shape;771;p70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2" name="Google Shape;772;p70"/>
          <p:cNvSpPr txBox="1"/>
          <p:nvPr/>
        </p:nvSpPr>
        <p:spPr>
          <a:xfrm rot="-1756729">
            <a:off x="2739862" y="1811192"/>
            <a:ext cx="1020120" cy="35109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773" name="Google Shape;773;p70"/>
          <p:cNvSpPr txBox="1"/>
          <p:nvPr/>
        </p:nvSpPr>
        <p:spPr>
          <a:xfrm rot="2265582">
            <a:off x="5317787" y="1986596"/>
            <a:ext cx="1020003" cy="3511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Causes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774" name="Google Shape;774;p70"/>
          <p:cNvSpPr txBox="1"/>
          <p:nvPr/>
        </p:nvSpPr>
        <p:spPr>
          <a:xfrm>
            <a:off x="449650" y="274175"/>
            <a:ext cx="3330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Baby’s First SCM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1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the Environment </a:t>
            </a:r>
            <a:endParaRPr/>
          </a:p>
        </p:txBody>
      </p:sp>
      <p:sp>
        <p:nvSpPr>
          <p:cNvPr id="780" name="Google Shape;780;p7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</a:t>
            </a:r>
            <a:r>
              <a:rPr lang="en"/>
              <a:t>statistician</a:t>
            </a:r>
            <a:r>
              <a:rPr lang="en"/>
              <a:t> decides what is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exogenous </a:t>
            </a:r>
            <a:r>
              <a:rPr lang="en"/>
              <a:t>to the model (outside the scope) or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endogenous </a:t>
            </a:r>
            <a:r>
              <a:rPr lang="en"/>
              <a:t>to the model(inside the scope)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then find as many causal relationships as possible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2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Structures in SCMs</a:t>
            </a:r>
            <a:endParaRPr/>
          </a:p>
        </p:txBody>
      </p:sp>
      <p:sp>
        <p:nvSpPr>
          <p:cNvPr id="786" name="Google Shape;786;p72"/>
          <p:cNvSpPr txBox="1"/>
          <p:nvPr>
            <p:ph idx="1" type="body"/>
          </p:nvPr>
        </p:nvSpPr>
        <p:spPr>
          <a:xfrm>
            <a:off x="470925" y="1593748"/>
            <a:ext cx="6373800" cy="14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Chains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Forks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Colliders</a:t>
            </a:r>
            <a:endParaRPr/>
          </a:p>
        </p:txBody>
      </p:sp>
      <p:sp>
        <p:nvSpPr>
          <p:cNvPr id="787" name="Google Shape;787;p72"/>
          <p:cNvSpPr txBox="1"/>
          <p:nvPr>
            <p:ph idx="1" type="body"/>
          </p:nvPr>
        </p:nvSpPr>
        <p:spPr>
          <a:xfrm>
            <a:off x="470925" y="3135298"/>
            <a:ext cx="6373800" cy="14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can combine these as desired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73"/>
          <p:cNvGrpSpPr/>
          <p:nvPr/>
        </p:nvGrpSpPr>
        <p:grpSpPr>
          <a:xfrm>
            <a:off x="1249651" y="2221157"/>
            <a:ext cx="1371605" cy="1371605"/>
            <a:chOff x="6649150" y="309350"/>
            <a:chExt cx="395800" cy="395800"/>
          </a:xfrm>
        </p:grpSpPr>
        <p:sp>
          <p:nvSpPr>
            <p:cNvPr id="793" name="Google Shape;793;p73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3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3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3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3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3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3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3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3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3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3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3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3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3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3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3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3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3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3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3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3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3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3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6" name="Google Shape;81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675" y="2166325"/>
            <a:ext cx="1371599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73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Chain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818" name="Google Shape;818;p73"/>
          <p:cNvCxnSpPr/>
          <p:nvPr/>
        </p:nvCxnSpPr>
        <p:spPr>
          <a:xfrm flipH="1" rot="10800000">
            <a:off x="2654000" y="2895150"/>
            <a:ext cx="3377700" cy="1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Motivation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Steven Yu and I began this project with Dr. Gani in the fall of last year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intend to pick up where we left off and conduct a formal research experiment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want to gain as much knowledge in the field of CS to do my job(s) to the best of my 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find medical solutions to be of personal interest</a:t>
            </a:r>
            <a:endParaRPr/>
          </a:p>
        </p:txBody>
      </p:sp>
      <p:sp>
        <p:nvSpPr>
          <p:cNvPr id="208" name="Google Shape;208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3" name="Google Shape;823;p74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824" name="Google Shape;824;p74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4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4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4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4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4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4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4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4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4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4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4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4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4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4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4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4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4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4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4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4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4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4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74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849" name="Google Shape;849;p74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4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4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2" name="Google Shape;852;p74"/>
          <p:cNvCxnSpPr>
            <a:endCxn id="847" idx="0"/>
          </p:cNvCxnSpPr>
          <p:nvPr/>
        </p:nvCxnSpPr>
        <p:spPr>
          <a:xfrm flipH="1">
            <a:off x="2321125" y="1897200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74"/>
          <p:cNvCxnSpPr/>
          <p:nvPr/>
        </p:nvCxnSpPr>
        <p:spPr>
          <a:xfrm flipH="1" rot="-6600180">
            <a:off x="5007440" y="2002247"/>
            <a:ext cx="1549685" cy="942493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4" name="Google Shape;854;p74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Fork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75"/>
          <p:cNvGrpSpPr/>
          <p:nvPr/>
        </p:nvGrpSpPr>
        <p:grpSpPr>
          <a:xfrm>
            <a:off x="3780626" y="861257"/>
            <a:ext cx="1371605" cy="1371605"/>
            <a:chOff x="6649150" y="309350"/>
            <a:chExt cx="395800" cy="395800"/>
          </a:xfrm>
        </p:grpSpPr>
        <p:sp>
          <p:nvSpPr>
            <p:cNvPr id="860" name="Google Shape;860;p75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5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5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5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5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5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5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5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5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5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5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5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5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5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5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5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5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5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5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5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5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5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5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3" name="Google Shape;8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325" y="283950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4" name="Google Shape;884;p75"/>
          <p:cNvGrpSpPr/>
          <p:nvPr/>
        </p:nvGrpSpPr>
        <p:grpSpPr>
          <a:xfrm>
            <a:off x="5965324" y="2916440"/>
            <a:ext cx="1371601" cy="1371619"/>
            <a:chOff x="2605025" y="4998300"/>
            <a:chExt cx="417700" cy="429275"/>
          </a:xfrm>
        </p:grpSpPr>
        <p:sp>
          <p:nvSpPr>
            <p:cNvPr id="885" name="Google Shape;885;p75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5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5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88" name="Google Shape;888;p75"/>
          <p:cNvCxnSpPr/>
          <p:nvPr/>
        </p:nvCxnSpPr>
        <p:spPr>
          <a:xfrm flipH="1" rot="10800000">
            <a:off x="2321019" y="1897043"/>
            <a:ext cx="1550100" cy="942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9" name="Google Shape;889;p75"/>
          <p:cNvCxnSpPr/>
          <p:nvPr/>
        </p:nvCxnSpPr>
        <p:spPr>
          <a:xfrm flipH="1" rot="4201298">
            <a:off x="5007516" y="2001963"/>
            <a:ext cx="1549762" cy="942288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0" name="Google Shape;890;p75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An Example Collider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76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Intervention</a:t>
            </a:r>
            <a:endParaRPr/>
          </a:p>
        </p:txBody>
      </p:sp>
      <p:sp>
        <p:nvSpPr>
          <p:cNvPr id="896" name="Google Shape;896;p76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At any point in the diagram. We can fix a constant value. This is called an “intervention”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value may be arbitrarily chosen for testing, but in more useful cases, is likely obtained from some other study.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Possible across many different kinds of modeling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1" name="Google Shape;901;p77"/>
          <p:cNvGrpSpPr/>
          <p:nvPr/>
        </p:nvGrpSpPr>
        <p:grpSpPr>
          <a:xfrm>
            <a:off x="5195351" y="-70943"/>
            <a:ext cx="1371605" cy="1371605"/>
            <a:chOff x="6649150" y="309350"/>
            <a:chExt cx="395800" cy="395800"/>
          </a:xfrm>
        </p:grpSpPr>
        <p:sp>
          <p:nvSpPr>
            <p:cNvPr id="902" name="Google Shape;902;p77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7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7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7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7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7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7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7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7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7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7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7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7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7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7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7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7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7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7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7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7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7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7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5" name="Google Shape;9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475" y="3541150"/>
            <a:ext cx="1371599" cy="1371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6" name="Google Shape;926;p77"/>
          <p:cNvGrpSpPr/>
          <p:nvPr/>
        </p:nvGrpSpPr>
        <p:grpSpPr>
          <a:xfrm>
            <a:off x="4879574" y="3541140"/>
            <a:ext cx="1371601" cy="1371619"/>
            <a:chOff x="2605025" y="4998300"/>
            <a:chExt cx="417700" cy="429275"/>
          </a:xfrm>
        </p:grpSpPr>
        <p:sp>
          <p:nvSpPr>
            <p:cNvPr id="927" name="Google Shape;927;p77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7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7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30" name="Google Shape;930;p77"/>
          <p:cNvCxnSpPr>
            <a:endCxn id="925" idx="0"/>
          </p:cNvCxnSpPr>
          <p:nvPr/>
        </p:nvCxnSpPr>
        <p:spPr>
          <a:xfrm flipH="1">
            <a:off x="1937275" y="2193850"/>
            <a:ext cx="1671000" cy="1347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1" name="Google Shape;931;p77"/>
          <p:cNvCxnSpPr/>
          <p:nvPr/>
        </p:nvCxnSpPr>
        <p:spPr>
          <a:xfrm>
            <a:off x="3608125" y="2170850"/>
            <a:ext cx="1710900" cy="1393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2" name="Google Shape;932;p77"/>
          <p:cNvSpPr txBox="1"/>
          <p:nvPr/>
        </p:nvSpPr>
        <p:spPr>
          <a:xfrm>
            <a:off x="423925" y="41675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Intervention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933" name="Google Shape;933;p77"/>
          <p:cNvSpPr txBox="1"/>
          <p:nvPr/>
        </p:nvSpPr>
        <p:spPr>
          <a:xfrm>
            <a:off x="3080950" y="1420250"/>
            <a:ext cx="1049700" cy="750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0.26</a:t>
            </a:r>
            <a:endParaRPr sz="3600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934" name="Google Shape;934;p77"/>
          <p:cNvCxnSpPr>
            <a:endCxn id="933" idx="0"/>
          </p:cNvCxnSpPr>
          <p:nvPr/>
        </p:nvCxnSpPr>
        <p:spPr>
          <a:xfrm flipH="1">
            <a:off x="3605800" y="526850"/>
            <a:ext cx="1570500" cy="893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78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point?</a:t>
            </a:r>
            <a:endParaRPr/>
          </a:p>
        </p:txBody>
      </p:sp>
      <p:sp>
        <p:nvSpPr>
          <p:cNvPr id="940" name="Google Shape;940;p78"/>
          <p:cNvSpPr txBox="1"/>
          <p:nvPr>
            <p:ph idx="1" type="body"/>
          </p:nvPr>
        </p:nvSpPr>
        <p:spPr>
          <a:xfrm>
            <a:off x="514800" y="1582775"/>
            <a:ext cx="6672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see what is really happening better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have a scientific approach to making causal claims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Our models show the relationships at a certain scope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79"/>
          <p:cNvSpPr txBox="1"/>
          <p:nvPr>
            <p:ph type="title"/>
          </p:nvPr>
        </p:nvSpPr>
        <p:spPr>
          <a:xfrm>
            <a:off x="514800" y="78720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Practically</a:t>
            </a:r>
            <a:endParaRPr/>
          </a:p>
        </p:txBody>
      </p:sp>
      <p:sp>
        <p:nvSpPr>
          <p:cNvPr id="946" name="Google Shape;946;p79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SCM techniques can be used to build better MDP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Better MDP models result in better Q-Learning Solutions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Better Q-Learning solutions yield more accurate diagnoses.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0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80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3" name="Google Shape;953;p80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Causal Inference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Structural</a:t>
            </a:r>
            <a:r>
              <a:rPr lang="en"/>
              <a:t> Causal Models (SCM)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Forks, Chains, Colliders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Intervention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The Benefits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81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Related Work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Research Overview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Proposed 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960" name="Google Shape;960;p81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82"/>
          <p:cNvSpPr txBox="1"/>
          <p:nvPr>
            <p:ph idx="4294967295" type="subTitle"/>
          </p:nvPr>
        </p:nvSpPr>
        <p:spPr>
          <a:xfrm>
            <a:off x="5996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Understanding the path that has lead to the current point</a:t>
            </a:r>
            <a:endParaRPr/>
          </a:p>
        </p:txBody>
      </p:sp>
      <p:sp>
        <p:nvSpPr>
          <p:cNvPr id="966" name="Google Shape;966;p82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Related Work</a:t>
            </a:r>
            <a:endParaRPr sz="9600"/>
          </a:p>
        </p:txBody>
      </p:sp>
      <p:sp>
        <p:nvSpPr>
          <p:cNvPr id="967" name="Google Shape;967;p8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8" name="Google Shape;968;p82"/>
          <p:cNvGrpSpPr/>
          <p:nvPr/>
        </p:nvGrpSpPr>
        <p:grpSpPr>
          <a:xfrm>
            <a:off x="6229979" y="1168323"/>
            <a:ext cx="1787351" cy="2260626"/>
            <a:chOff x="596350" y="929175"/>
            <a:chExt cx="407950" cy="497475"/>
          </a:xfrm>
        </p:grpSpPr>
        <p:sp>
          <p:nvSpPr>
            <p:cNvPr id="969" name="Google Shape;969;p82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82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82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82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82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82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82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83"/>
          <p:cNvSpPr txBox="1"/>
          <p:nvPr>
            <p:ph type="title"/>
          </p:nvPr>
        </p:nvSpPr>
        <p:spPr>
          <a:xfrm>
            <a:off x="514800" y="78720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Using Q-Learning For Sepsis Treatment + Diagnosis</a:t>
            </a:r>
            <a:endParaRPr sz="3000"/>
          </a:p>
        </p:txBody>
      </p:sp>
      <p:sp>
        <p:nvSpPr>
          <p:cNvPr id="981" name="Google Shape;981;p83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Much of the existing research body focuses on the treatment of Sepsis, given a suspected Sepsis Diagnosis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If this proves more accurate to determining the endpoint for diagnosis, my research may direct the models towards this approach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At least 8 well-developed, peer-reviewed papers on the topic worth going through</a:t>
            </a:r>
            <a:endParaRPr/>
          </a:p>
        </p:txBody>
      </p:sp>
      <p:sp>
        <p:nvSpPr>
          <p:cNvPr id="982" name="Google Shape;982;p8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214" name="Google Shape;214;p21"/>
          <p:cNvSpPr txBox="1"/>
          <p:nvPr>
            <p:ph idx="1" type="body"/>
          </p:nvPr>
        </p:nvSpPr>
        <p:spPr>
          <a:xfrm>
            <a:off x="595375" y="1529047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Big Data age combined with the era of </a:t>
            </a:r>
            <a:r>
              <a:rPr lang="en"/>
              <a:t>computational</a:t>
            </a:r>
            <a:r>
              <a:rPr lang="en"/>
              <a:t> statistics makes coming up computer-related solutions to problems more available than ever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Testing complex algorithms and large batches of information can be done in mass with modern processors and programming languages</a:t>
            </a:r>
            <a:endParaRPr/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4"/>
          <p:cNvSpPr txBox="1"/>
          <p:nvPr>
            <p:ph type="title"/>
          </p:nvPr>
        </p:nvSpPr>
        <p:spPr>
          <a:xfrm>
            <a:off x="514800" y="773750"/>
            <a:ext cx="8438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PhysioNet Computing in Cardiology Challenge</a:t>
            </a:r>
            <a:endParaRPr sz="3800"/>
          </a:p>
        </p:txBody>
      </p:sp>
      <p:sp>
        <p:nvSpPr>
          <p:cNvPr id="988" name="Google Shape;988;p84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Computing contest to build models capable of diagnosing Sepsis 6 hours prior to the time a real physician could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Early Diagnosis was rewarded, late and incorrect diagnosis were penalized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Winning Team used a ‘signature-based regression model’ which mixed supervised and unsupervised modeling techniques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Primary inspiration for this thesis</a:t>
            </a:r>
            <a:endParaRPr/>
          </a:p>
        </p:txBody>
      </p:sp>
      <p:sp>
        <p:nvSpPr>
          <p:cNvPr id="989" name="Google Shape;989;p8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5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Komorowski et. al AI Clinician</a:t>
            </a:r>
            <a:endParaRPr sz="3800"/>
          </a:p>
        </p:txBody>
      </p:sp>
      <p:sp>
        <p:nvSpPr>
          <p:cNvPr id="995" name="Google Shape;995;p85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Uses a Q-Learning implementation provided by MatLab’s public tooling offerings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Optimal Treatments are produced by the model when a patient data is provided as input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Goal here is treatment rather than diagnosis, including the provision of mostly vasopressors (raise blood pressure), </a:t>
            </a:r>
            <a:r>
              <a:rPr lang="en"/>
              <a:t>antibiotics (treat infection), IV fluids (getting vitals stable)</a:t>
            </a:r>
            <a:endParaRPr/>
          </a:p>
        </p:txBody>
      </p:sp>
      <p:sp>
        <p:nvSpPr>
          <p:cNvPr id="996" name="Google Shape;996;p8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6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Raghu et. al DDQN</a:t>
            </a:r>
            <a:endParaRPr sz="3800"/>
          </a:p>
        </p:txBody>
      </p:sp>
      <p:sp>
        <p:nvSpPr>
          <p:cNvPr id="1002" name="Google Shape;1002;p86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Uses ‘Double Deep Q-Learning’ method paired with a ‘Dueling Q Network’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‘Double’ portion comes from the main network passing information to a second network to determine Q-values rather than by doing everything in the main network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‘Dueling’ portion comes from the addition of a second parameter called ‘advantage’ that determines how good a given choice was</a:t>
            </a:r>
            <a:endParaRPr/>
          </a:p>
        </p:txBody>
      </p:sp>
      <p:sp>
        <p:nvSpPr>
          <p:cNvPr id="1003" name="Google Shape;1003;p8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Raghu et. al DDQN (cont.)</a:t>
            </a:r>
            <a:endParaRPr sz="3800"/>
          </a:p>
        </p:txBody>
      </p:sp>
      <p:sp>
        <p:nvSpPr>
          <p:cNvPr id="1009" name="Google Shape;1009;p87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resultant model adopted a policy that did not prescribe vasopressors unless the patient’s SOFA score was very high.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It performed very well for low-mid (0-5, 5-15) SOFA scoring patients, but suffered a high mortality rate for high-SOFA patients (&gt;15)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deemed this was likely due to a lack of data available in that range </a:t>
            </a:r>
            <a:endParaRPr/>
          </a:p>
        </p:txBody>
      </p:sp>
      <p:sp>
        <p:nvSpPr>
          <p:cNvPr id="1010" name="Google Shape;1010;p8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88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Raghu et. al Optimization</a:t>
            </a:r>
            <a:endParaRPr sz="3800"/>
          </a:p>
        </p:txBody>
      </p:sp>
      <p:sp>
        <p:nvSpPr>
          <p:cNvPr id="1016" name="Google Shape;1016;p88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Raghu et. al published another paper that added an additional technique the “Doubly Robust Off-policy Value Evaluation” provide the Q-Value for each State/Action\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pitted the previous model (DDQN) against a new model (Sparse Autoencoder DDQN).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Note, a Sparse Autoencoder is a fancy way of saying we have more rather than less hidden information as input to the model </a:t>
            </a:r>
            <a:endParaRPr/>
          </a:p>
        </p:txBody>
      </p:sp>
      <p:sp>
        <p:nvSpPr>
          <p:cNvPr id="1017" name="Google Shape;1017;p8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89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Raghu et. al Optimization (cont.)</a:t>
            </a:r>
            <a:endParaRPr sz="3800"/>
          </a:p>
        </p:txBody>
      </p:sp>
      <p:sp>
        <p:nvSpPr>
          <p:cNvPr id="1023" name="Google Shape;1023;p89"/>
          <p:cNvSpPr txBox="1"/>
          <p:nvPr>
            <p:ph idx="1" type="body"/>
          </p:nvPr>
        </p:nvSpPr>
        <p:spPr>
          <a:xfrm>
            <a:off x="514800" y="1569350"/>
            <a:ext cx="7824900" cy="349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updated DDQN model was able to reduce patient mortality from Sepsis by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up to 3.6% percent </a:t>
            </a:r>
            <a:r>
              <a:rPr lang="en"/>
              <a:t>from the baseline mortality rate of 13.7%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DDQN and autoencoder version both prescribe vasopressors like a real physician would, but the auto-encoder variant does better than a real physician in the context of prescribing IV fluids.  </a:t>
            </a:r>
            <a:endParaRPr/>
          </a:p>
        </p:txBody>
      </p:sp>
      <p:sp>
        <p:nvSpPr>
          <p:cNvPr id="1024" name="Google Shape;1024;p8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90"/>
          <p:cNvSpPr txBox="1"/>
          <p:nvPr>
            <p:ph type="title"/>
          </p:nvPr>
        </p:nvSpPr>
        <p:spPr>
          <a:xfrm>
            <a:off x="514800" y="773750"/>
            <a:ext cx="8438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Peng et. al MOE(Mixture of Experts) Approach</a:t>
            </a:r>
            <a:endParaRPr sz="3800"/>
          </a:p>
        </p:txBody>
      </p:sp>
      <p:sp>
        <p:nvSpPr>
          <p:cNvPr id="1030" name="Google Shape;1030;p90"/>
          <p:cNvSpPr txBox="1"/>
          <p:nvPr>
            <p:ph idx="1" type="body"/>
          </p:nvPr>
        </p:nvSpPr>
        <p:spPr>
          <a:xfrm>
            <a:off x="447475" y="16231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group mixes Raghu et. al’s DDQN approach with a Kernel Reinforcement Learning (KRL) approach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KRL aspect groups nearby neighbor states together, and takes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distributed actions </a:t>
            </a:r>
            <a:r>
              <a:rPr lang="en"/>
              <a:t>based on those groupings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Researchers prioritize the following: </a:t>
            </a:r>
            <a:br>
              <a:rPr lang="en"/>
            </a:br>
            <a:r>
              <a:rPr lang="en"/>
              <a:t>Age, Elixhauser Medical Index, SOFA, FiO2, BUN, Glasgow Coma Scale, Albumin, Trajectory Length, Max Distance from Nearby States</a:t>
            </a:r>
            <a:endParaRPr/>
          </a:p>
        </p:txBody>
      </p:sp>
      <p:sp>
        <p:nvSpPr>
          <p:cNvPr id="1031" name="Google Shape;1031;p9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91"/>
          <p:cNvSpPr txBox="1"/>
          <p:nvPr>
            <p:ph type="title"/>
          </p:nvPr>
        </p:nvSpPr>
        <p:spPr>
          <a:xfrm>
            <a:off x="514800" y="773750"/>
            <a:ext cx="8438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Peng et. al MOE(Mixture of Experts) Approach (Cont.)</a:t>
            </a:r>
            <a:endParaRPr sz="3000"/>
          </a:p>
        </p:txBody>
      </p:sp>
      <p:sp>
        <p:nvSpPr>
          <p:cNvPr id="1037" name="Google Shape;1037;p91"/>
          <p:cNvSpPr txBox="1"/>
          <p:nvPr>
            <p:ph idx="1" type="body"/>
          </p:nvPr>
        </p:nvSpPr>
        <p:spPr>
          <a:xfrm>
            <a:off x="447475" y="1438850"/>
            <a:ext cx="7824900" cy="362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MOE was closest in decisions to the KRL approach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MOE benefitted from the dosage amounts prescribed from the DDQN half of the model, and the distributed approach of the KRL model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researchers found that the MOE model outperforms the individual models and their clinician policy which maps the exact behavior of a real physician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Still Suffers from extreme responses to outliers</a:t>
            </a:r>
            <a:endParaRPr/>
          </a:p>
        </p:txBody>
      </p:sp>
      <p:sp>
        <p:nvSpPr>
          <p:cNvPr id="1038" name="Google Shape;1038;p9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Petersen et. al Cytokine Study</a:t>
            </a:r>
            <a:endParaRPr sz="3800"/>
          </a:p>
        </p:txBody>
      </p:sp>
      <p:sp>
        <p:nvSpPr>
          <p:cNvPr id="1044" name="Google Shape;1044;p92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Petersen et. al diverged from the traditional </a:t>
            </a:r>
            <a:r>
              <a:rPr lang="en"/>
              <a:t>approaches</a:t>
            </a:r>
            <a:r>
              <a:rPr lang="en"/>
              <a:t>, and focused on trying to use cytokine signaling to treat Sepsis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Cytokines are cells that signal if something is wrong in the human body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model uses a stock </a:t>
            </a:r>
            <a:r>
              <a:rPr lang="en"/>
              <a:t>version</a:t>
            </a:r>
            <a:r>
              <a:rPr lang="en"/>
              <a:t> of Deep-Q learning to prioritize treating areas where Cytokines were active</a:t>
            </a:r>
            <a:endParaRPr/>
          </a:p>
        </p:txBody>
      </p:sp>
      <p:sp>
        <p:nvSpPr>
          <p:cNvPr id="1045" name="Google Shape;1045;p9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93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Petersen et. al Cytokine Study (cont.)</a:t>
            </a:r>
            <a:endParaRPr sz="3800"/>
          </a:p>
        </p:txBody>
      </p:sp>
      <p:sp>
        <p:nvSpPr>
          <p:cNvPr id="1051" name="Google Shape;1051;p93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Model obtained 0% mortality on the data set it was trained on.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Model obtained 0.8% mortality on 500 randomly created/selected patient parameterizations (fake patients) with baseline mortality values of between 1% and 99%</a:t>
            </a:r>
            <a:endParaRPr/>
          </a:p>
        </p:txBody>
      </p:sp>
      <p:sp>
        <p:nvSpPr>
          <p:cNvPr id="1052" name="Google Shape;1052;p9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(cont.)</a:t>
            </a:r>
            <a:endParaRPr/>
          </a:p>
        </p:txBody>
      </p:sp>
      <p:sp>
        <p:nvSpPr>
          <p:cNvPr id="221" name="Google Shape;221;p22"/>
          <p:cNvSpPr txBox="1"/>
          <p:nvPr>
            <p:ph idx="1" type="body"/>
          </p:nvPr>
        </p:nvSpPr>
        <p:spPr>
          <a:xfrm>
            <a:off x="595375" y="1408175"/>
            <a:ext cx="7005600" cy="37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Hospitals and ICUs are overcrowded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Time not spent working directly with a patient in serious medical emergencies can lead to fatal consequences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Computer-assisted diagnosis is offering one solution to the issue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Doctors having the most information yields the greatest chance of taking care of a patient</a:t>
            </a:r>
            <a:endParaRPr/>
          </a:p>
        </p:txBody>
      </p:sp>
      <p:sp>
        <p:nvSpPr>
          <p:cNvPr id="222" name="Google Shape;222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Petersen et. al Cytokine Study (cont.)</a:t>
            </a:r>
            <a:endParaRPr sz="3800"/>
          </a:p>
        </p:txBody>
      </p:sp>
      <p:sp>
        <p:nvSpPr>
          <p:cNvPr id="1058" name="Google Shape;1058;p94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These figures may seem impossible at first, and that’s because they largely are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model medicates cytokine areas for which no known drugs are capable of medicating.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essence, the model performs magic on the areas of high impact to fix them.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idea of analyzing cytokines is a fresh one, and not present in the other models</a:t>
            </a:r>
            <a:endParaRPr/>
          </a:p>
        </p:txBody>
      </p:sp>
      <p:sp>
        <p:nvSpPr>
          <p:cNvPr id="1059" name="Google Shape;1059;p9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95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Tsoukalas et. al POMDP Model	</a:t>
            </a:r>
            <a:endParaRPr sz="3800"/>
          </a:p>
        </p:txBody>
      </p:sp>
      <p:sp>
        <p:nvSpPr>
          <p:cNvPr id="1065" name="Google Shape;1065;p95"/>
          <p:cNvSpPr txBox="1"/>
          <p:nvPr>
            <p:ph idx="1" type="body"/>
          </p:nvPr>
        </p:nvSpPr>
        <p:spPr>
          <a:xfrm>
            <a:off x="514800" y="1582775"/>
            <a:ext cx="7824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Uses a POMDP (Partially Observable Markov Decision Process) to build the states and actions of a patient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Solves these models with an algorithm called Perseus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Result is a tool that </a:t>
            </a:r>
            <a:r>
              <a:rPr lang="en"/>
              <a:t>recommends</a:t>
            </a:r>
            <a:r>
              <a:rPr lang="en"/>
              <a:t> treatment based on patient data</a:t>
            </a:r>
            <a:endParaRPr/>
          </a:p>
        </p:txBody>
      </p:sp>
      <p:sp>
        <p:nvSpPr>
          <p:cNvPr id="1066" name="Google Shape;1066;p9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96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Tsoukalas et. al POMDP Model(cont.)	</a:t>
            </a:r>
            <a:endParaRPr sz="3800"/>
          </a:p>
        </p:txBody>
      </p:sp>
      <p:sp>
        <p:nvSpPr>
          <p:cNvPr id="1072" name="Google Shape;1072;p96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Results: When following the optimal policy recommended, 25.9% of patients transfer to a better state 90% of the time</a:t>
            </a:r>
            <a:br>
              <a:rPr lang="en"/>
            </a:br>
            <a:r>
              <a:rPr lang="en"/>
              <a:t>33.7% of patients transfer to a worse state 90% of the 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Non-policy decisions performed as follows</a:t>
            </a:r>
            <a:br>
              <a:rPr lang="en"/>
            </a:br>
            <a:r>
              <a:rPr lang="en"/>
              <a:t>12</a:t>
            </a:r>
            <a:r>
              <a:rPr lang="en"/>
              <a:t>.9% of patients transfer to a better state 90% of the time</a:t>
            </a:r>
            <a:br>
              <a:rPr lang="en"/>
            </a:br>
            <a:r>
              <a:rPr lang="en"/>
              <a:t>51.2% of patients transfer to a worse state 90% of the time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(+13.0% good performance, -17.5% bad performance)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9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9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079" name="Google Shape;1079;p97"/>
          <p:cNvGraphicFramePr/>
          <p:nvPr/>
        </p:nvGraphicFramePr>
        <p:xfrm>
          <a:off x="952500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{F06818A3-7939-4B7B-A961-15952AB6D2C2}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RESEARCH GROUP 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MODEL TYPE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PhysioNet Winner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Signature-Based Regression Model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Mix of Supervised + Unsupervised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Komorowski et. al AI Clinician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Stock Q-Learning from MatLab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Raghu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Dueling Double Deep Q-Learning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Raghu et. al Optimization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DDQN and Sparse Autoencoder DDQN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Peng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MOE (DDQN  + KRL)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Petersen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Stock Deep Q-Learning on Cytokines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Tsoukalas et. al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POMDP + Perseus Algorithm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80" name="Google Shape;1080;p97"/>
          <p:cNvSpPr txBox="1"/>
          <p:nvPr/>
        </p:nvSpPr>
        <p:spPr>
          <a:xfrm>
            <a:off x="2511900" y="301975"/>
            <a:ext cx="41202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1033">
                <a:alpha val="15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Review of the Related Work</a:t>
            </a:r>
            <a:endParaRPr b="1" sz="3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98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9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7" name="Google Shape;1087;p98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Related Work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9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3" name="Google Shape;1093;p99"/>
          <p:cNvSpPr txBox="1"/>
          <p:nvPr>
            <p:ph idx="4294967295" type="body"/>
          </p:nvPr>
        </p:nvSpPr>
        <p:spPr>
          <a:xfrm>
            <a:off x="4771575" y="0"/>
            <a:ext cx="4467900" cy="4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Introduction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Motivation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Contributions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Background and Related Work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Sepsis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Q-Learning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Causal Inference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Related 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rabi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Research Overview 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Encode Sans Semi Condensed"/>
              <a:buAutoNum type="alphaLcPeriod"/>
            </a:pPr>
            <a:r>
              <a:rPr b="1" lang="en" sz="18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Proposed Methodology</a:t>
            </a:r>
            <a:endParaRPr b="1" sz="18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Stopping Criteria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Evaluation Methodology &amp; Metrics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Dissemination of 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Timeline of Research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Conclusion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Future Work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 sz="1200"/>
            </a:br>
            <a:endParaRPr sz="1200"/>
          </a:p>
        </p:txBody>
      </p:sp>
      <p:sp>
        <p:nvSpPr>
          <p:cNvPr id="1094" name="Google Shape;1094;p99"/>
          <p:cNvSpPr txBox="1"/>
          <p:nvPr>
            <p:ph idx="4294967295" type="ctrTitle"/>
          </p:nvPr>
        </p:nvSpPr>
        <p:spPr>
          <a:xfrm>
            <a:off x="559175" y="1328550"/>
            <a:ext cx="3776400" cy="248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Today’s 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Outline</a:t>
            </a:r>
            <a:endParaRPr sz="9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00"/>
          <p:cNvSpPr txBox="1"/>
          <p:nvPr>
            <p:ph idx="4294967295" type="subTitle"/>
          </p:nvPr>
        </p:nvSpPr>
        <p:spPr>
          <a:xfrm>
            <a:off x="4258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method behind the madness</a:t>
            </a:r>
            <a:endParaRPr/>
          </a:p>
        </p:txBody>
      </p:sp>
      <p:sp>
        <p:nvSpPr>
          <p:cNvPr id="1100" name="Google Shape;1100;p100"/>
          <p:cNvSpPr txBox="1"/>
          <p:nvPr>
            <p:ph idx="4294967295" type="ctrTitle"/>
          </p:nvPr>
        </p:nvSpPr>
        <p:spPr>
          <a:xfrm>
            <a:off x="425850" y="2221425"/>
            <a:ext cx="586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Proposed Methodology</a:t>
            </a:r>
            <a:endParaRPr sz="9600"/>
          </a:p>
        </p:txBody>
      </p:sp>
      <p:sp>
        <p:nvSpPr>
          <p:cNvPr id="1101" name="Google Shape;1101;p10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2" name="Google Shape;1102;p100"/>
          <p:cNvSpPr/>
          <p:nvPr/>
        </p:nvSpPr>
        <p:spPr>
          <a:xfrm>
            <a:off x="6598880" y="1645752"/>
            <a:ext cx="2354198" cy="2311146"/>
          </a:xfrm>
          <a:custGeom>
            <a:rect b="b" l="l" r="r" t="t"/>
            <a:pathLst>
              <a:path extrusionOk="0" h="457200" w="456019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0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Roadmap</a:t>
            </a:r>
            <a:endParaRPr/>
          </a:p>
        </p:txBody>
      </p:sp>
      <p:sp>
        <p:nvSpPr>
          <p:cNvPr id="1108" name="Google Shape;1108;p101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101"/>
          <p:cNvSpPr/>
          <p:nvPr/>
        </p:nvSpPr>
        <p:spPr>
          <a:xfrm flipH="1" rot="669048">
            <a:off x="602322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101"/>
          <p:cNvSpPr/>
          <p:nvPr/>
        </p:nvSpPr>
        <p:spPr>
          <a:xfrm rot="-669048">
            <a:off x="4271096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1" name="Google Shape;1111;p101"/>
          <p:cNvGrpSpPr/>
          <p:nvPr/>
        </p:nvGrpSpPr>
        <p:grpSpPr>
          <a:xfrm>
            <a:off x="4860970" y="1550557"/>
            <a:ext cx="2342117" cy="1601580"/>
            <a:chOff x="4409300" y="1219942"/>
            <a:chExt cx="1712700" cy="1246754"/>
          </a:xfrm>
        </p:grpSpPr>
        <p:sp>
          <p:nvSpPr>
            <p:cNvPr id="1112" name="Google Shape;1112;p101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01"/>
            <p:cNvSpPr txBox="1"/>
            <p:nvPr/>
          </p:nvSpPr>
          <p:spPr>
            <a:xfrm>
              <a:off x="4647988" y="1985292"/>
              <a:ext cx="1244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Optimizing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14" name="Google Shape;1114;p101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01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01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Optimize the MDPs + Models with Causal Inference </a:t>
              </a: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1117" name="Google Shape;1117;p101"/>
          <p:cNvSpPr/>
          <p:nvPr/>
        </p:nvSpPr>
        <p:spPr>
          <a:xfrm flipH="1" rot="669048">
            <a:off x="250480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8" name="Google Shape;1118;p101"/>
          <p:cNvGrpSpPr/>
          <p:nvPr/>
        </p:nvGrpSpPr>
        <p:grpSpPr>
          <a:xfrm>
            <a:off x="3142835" y="3222044"/>
            <a:ext cx="2342117" cy="1580977"/>
            <a:chOff x="3021975" y="2541798"/>
            <a:chExt cx="1712700" cy="1230715"/>
          </a:xfrm>
        </p:grpSpPr>
        <p:sp>
          <p:nvSpPr>
            <p:cNvPr id="1119" name="Google Shape;1119;p101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Modeling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20" name="Google Shape;1120;p101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01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01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Build MDPs and test them with Q-Learning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1123" name="Google Shape;1123;p101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4" name="Google Shape;1124;p101"/>
          <p:cNvSpPr/>
          <p:nvPr/>
        </p:nvSpPr>
        <p:spPr>
          <a:xfrm rot="-669048">
            <a:off x="76217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5" name="Google Shape;1125;p101"/>
          <p:cNvGrpSpPr/>
          <p:nvPr/>
        </p:nvGrpSpPr>
        <p:grpSpPr>
          <a:xfrm>
            <a:off x="1383125" y="1550557"/>
            <a:ext cx="2342117" cy="1601580"/>
            <a:chOff x="1637475" y="1219942"/>
            <a:chExt cx="1712700" cy="1246754"/>
          </a:xfrm>
        </p:grpSpPr>
        <p:sp>
          <p:nvSpPr>
            <p:cNvPr id="1126" name="Google Shape;1126;p101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01"/>
            <p:cNvSpPr txBox="1"/>
            <p:nvPr/>
          </p:nvSpPr>
          <p:spPr>
            <a:xfrm>
              <a:off x="2145340" y="1947571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Data</a:t>
              </a:r>
              <a:endParaRPr b="1"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1128" name="Google Shape;1128;p101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01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Gather and construct a full dataset to do testing on (from public data)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1130" name="Google Shape;1130;p101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0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 1: PhysioNet Sepsis Data</a:t>
            </a:r>
            <a:endParaRPr sz="3800"/>
          </a:p>
        </p:txBody>
      </p:sp>
      <p:sp>
        <p:nvSpPr>
          <p:cNvPr id="1136" name="Google Shape;1136;p102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Composed of two data sets: A and 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contains information on 20,336 subjects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 contains information on 20,000 subjects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is publicly available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Offers information on a patient throughout the course of a day, including their Sepsis status </a:t>
            </a:r>
            <a:endParaRPr/>
          </a:p>
        </p:txBody>
      </p:sp>
      <p:sp>
        <p:nvSpPr>
          <p:cNvPr id="1137" name="Google Shape;1137;p10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38" name="Google Shape;1138;p102"/>
          <p:cNvGrpSpPr/>
          <p:nvPr/>
        </p:nvGrpSpPr>
        <p:grpSpPr>
          <a:xfrm>
            <a:off x="7612409" y="4448003"/>
            <a:ext cx="170937" cy="426827"/>
            <a:chOff x="3384375" y="2267500"/>
            <a:chExt cx="203375" cy="507825"/>
          </a:xfrm>
        </p:grpSpPr>
        <p:sp>
          <p:nvSpPr>
            <p:cNvPr id="1139" name="Google Shape;1139;p102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02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1" name="Google Shape;1141;p102"/>
          <p:cNvGrpSpPr/>
          <p:nvPr/>
        </p:nvGrpSpPr>
        <p:grpSpPr>
          <a:xfrm>
            <a:off x="8135791" y="4556486"/>
            <a:ext cx="140237" cy="318339"/>
            <a:chOff x="4747025" y="2332025"/>
            <a:chExt cx="166850" cy="378750"/>
          </a:xfrm>
        </p:grpSpPr>
        <p:sp>
          <p:nvSpPr>
            <p:cNvPr id="1142" name="Google Shape;1142;p102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02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4" name="Google Shape;1144;p102"/>
          <p:cNvGrpSpPr/>
          <p:nvPr/>
        </p:nvGrpSpPr>
        <p:grpSpPr>
          <a:xfrm>
            <a:off x="7862115" y="4450041"/>
            <a:ext cx="145343" cy="422729"/>
            <a:chOff x="4071800" y="2269925"/>
            <a:chExt cx="172925" cy="502950"/>
          </a:xfrm>
        </p:grpSpPr>
        <p:sp>
          <p:nvSpPr>
            <p:cNvPr id="1145" name="Google Shape;1145;p102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02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03"/>
          <p:cNvSpPr txBox="1"/>
          <p:nvPr>
            <p:ph type="title"/>
          </p:nvPr>
        </p:nvSpPr>
        <p:spPr>
          <a:xfrm>
            <a:off x="514800" y="773750"/>
            <a:ext cx="8438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 1: PhysioNet Sepsis Data (cont.)</a:t>
            </a:r>
            <a:endParaRPr sz="3800"/>
          </a:p>
        </p:txBody>
      </p:sp>
      <p:sp>
        <p:nvSpPr>
          <p:cNvPr id="1152" name="Google Shape;1152;p103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Gathered from 3 Hospitals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Over a timespan of around a decade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Data comes from three different EMR systems (Electronic Medical Record) from three different hospitals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hospitals in question: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Beth Israel Deaconess Center (Boston, Massachusetts)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Emory University Hospital (Druid Hills, Georgia)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An Unidentified Hospital</a:t>
            </a:r>
            <a:endParaRPr/>
          </a:p>
        </p:txBody>
      </p:sp>
      <p:sp>
        <p:nvSpPr>
          <p:cNvPr id="1153" name="Google Shape;1153;p10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54" name="Google Shape;1154;p103"/>
          <p:cNvGrpSpPr/>
          <p:nvPr/>
        </p:nvGrpSpPr>
        <p:grpSpPr>
          <a:xfrm>
            <a:off x="7612409" y="4448003"/>
            <a:ext cx="170937" cy="426827"/>
            <a:chOff x="3384375" y="2267500"/>
            <a:chExt cx="203375" cy="507825"/>
          </a:xfrm>
        </p:grpSpPr>
        <p:sp>
          <p:nvSpPr>
            <p:cNvPr id="1155" name="Google Shape;1155;p103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03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7" name="Google Shape;1157;p103"/>
          <p:cNvGrpSpPr/>
          <p:nvPr/>
        </p:nvGrpSpPr>
        <p:grpSpPr>
          <a:xfrm>
            <a:off x="8135791" y="4556486"/>
            <a:ext cx="140237" cy="318339"/>
            <a:chOff x="4747025" y="2332025"/>
            <a:chExt cx="166850" cy="378750"/>
          </a:xfrm>
        </p:grpSpPr>
        <p:sp>
          <p:nvSpPr>
            <p:cNvPr id="1158" name="Google Shape;1158;p103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03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103"/>
          <p:cNvGrpSpPr/>
          <p:nvPr/>
        </p:nvGrpSpPr>
        <p:grpSpPr>
          <a:xfrm>
            <a:off x="7862115" y="4450041"/>
            <a:ext cx="145343" cy="422729"/>
            <a:chOff x="4071800" y="2269925"/>
            <a:chExt cx="172925" cy="502950"/>
          </a:xfrm>
        </p:grpSpPr>
        <p:sp>
          <p:nvSpPr>
            <p:cNvPr id="1161" name="Google Shape;1161;p103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03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Contributions	</a:t>
            </a:r>
            <a:endParaRPr/>
          </a:p>
        </p:txBody>
      </p:sp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282750" y="1582775"/>
            <a:ext cx="8751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thesis will provide 2 contributions to the existing body of research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Provide a model that uses Q-learning techniques and existing patient data to predict Sepsis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Provide an optimization for that model using Causal Inference techniques</a:t>
            </a:r>
            <a:endParaRPr/>
          </a:p>
        </p:txBody>
      </p:sp>
      <p:sp>
        <p:nvSpPr>
          <p:cNvPr id="229" name="Google Shape;229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04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 2: MIMIC-III</a:t>
            </a:r>
            <a:endParaRPr sz="3800"/>
          </a:p>
        </p:txBody>
      </p:sp>
      <p:sp>
        <p:nvSpPr>
          <p:cNvPr id="1168" name="Google Shape;1168;p104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&gt; 1 Decade of anonymized medical records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Publicly available, but requires </a:t>
            </a:r>
            <a:r>
              <a:rPr lang="en"/>
              <a:t>certificate</a:t>
            </a:r>
            <a:r>
              <a:rPr lang="en"/>
              <a:t> (That I have)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is very sporadic and is loaded with inconsistencies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Komorowski et. al have scripts to extract, cleanse, and </a:t>
            </a:r>
            <a:r>
              <a:rPr lang="en"/>
              <a:t>specify Sepsis data from the database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Komorowski et. al was able to extract  17,083 ICU patients from 5 ICUs  in their research using MIMIC-III</a:t>
            </a:r>
            <a:endParaRPr/>
          </a:p>
        </p:txBody>
      </p:sp>
      <p:sp>
        <p:nvSpPr>
          <p:cNvPr id="1169" name="Google Shape;1169;p10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70" name="Google Shape;1170;p104"/>
          <p:cNvGrpSpPr/>
          <p:nvPr/>
        </p:nvGrpSpPr>
        <p:grpSpPr>
          <a:xfrm>
            <a:off x="7558334" y="4578203"/>
            <a:ext cx="170937" cy="426827"/>
            <a:chOff x="3384375" y="2267500"/>
            <a:chExt cx="203375" cy="507825"/>
          </a:xfrm>
        </p:grpSpPr>
        <p:sp>
          <p:nvSpPr>
            <p:cNvPr id="1171" name="Google Shape;1171;p104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4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3" name="Google Shape;1173;p104"/>
          <p:cNvGrpSpPr/>
          <p:nvPr/>
        </p:nvGrpSpPr>
        <p:grpSpPr>
          <a:xfrm>
            <a:off x="8114854" y="4632449"/>
            <a:ext cx="140237" cy="318339"/>
            <a:chOff x="4747025" y="2332025"/>
            <a:chExt cx="166850" cy="378750"/>
          </a:xfrm>
        </p:grpSpPr>
        <p:sp>
          <p:nvSpPr>
            <p:cNvPr id="1174" name="Google Shape;1174;p104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4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104"/>
          <p:cNvGrpSpPr/>
          <p:nvPr/>
        </p:nvGrpSpPr>
        <p:grpSpPr>
          <a:xfrm>
            <a:off x="7820240" y="4580254"/>
            <a:ext cx="145343" cy="422729"/>
            <a:chOff x="4071800" y="2269925"/>
            <a:chExt cx="172925" cy="502950"/>
          </a:xfrm>
        </p:grpSpPr>
        <p:sp>
          <p:nvSpPr>
            <p:cNvPr id="1177" name="Google Shape;1177;p104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4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0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	</a:t>
            </a:r>
            <a:endParaRPr/>
          </a:p>
        </p:txBody>
      </p:sp>
      <p:sp>
        <p:nvSpPr>
          <p:cNvPr id="1184" name="Google Shape;1184;p10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Komoroski et. al have a publicly available script that uses values provided by MIMIC-III’s support to only grab the patients that meet the Sepsis-III definition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script also replaces values that are out of range, or non-</a:t>
            </a:r>
            <a:r>
              <a:rPr lang="en"/>
              <a:t>existent</a:t>
            </a:r>
            <a:r>
              <a:rPr lang="en"/>
              <a:t> with identifiers for all of a patient’s vitals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0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(cont.)</a:t>
            </a:r>
            <a:endParaRPr/>
          </a:p>
        </p:txBody>
      </p:sp>
      <p:sp>
        <p:nvSpPr>
          <p:cNvPr id="1190" name="Google Shape;1190;p106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Datasets A and B are fully cleaned, with a varying number of timestamps per patient, indicating at each time stamp (15 minutes apart) whether or not a patient has Sepsis or not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are not complete, there is a large amount of missing data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0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Initial Q-Learning Combinations</a:t>
            </a:r>
            <a:endParaRPr sz="3800"/>
          </a:p>
        </p:txBody>
      </p:sp>
      <p:sp>
        <p:nvSpPr>
          <p:cNvPr id="1196" name="Google Shape;1196;p10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197" name="Google Shape;1197;p107"/>
          <p:cNvGraphicFramePr/>
          <p:nvPr/>
        </p:nvGraphicFramePr>
        <p:xfrm>
          <a:off x="952500" y="19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{F06818A3-7939-4B7B-A961-15952AB6D2C2}</a:tableStyleId>
              </a:tblPr>
              <a:tblGrid>
                <a:gridCol w="3619500"/>
                <a:gridCol w="361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TRAINING SET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VALIDATION SET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or B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and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or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and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0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Problem</a:t>
            </a:r>
            <a:endParaRPr/>
          </a:p>
        </p:txBody>
      </p:sp>
      <p:sp>
        <p:nvSpPr>
          <p:cNvPr id="1203" name="Google Shape;1203;p108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training set and testing set must have the same number of factors/labels in order to proceed with accuracy (pointed out to me by Dr. Giabbanelli)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are not one to 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are two solutions to this issue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0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Solutions</a:t>
            </a:r>
            <a:endParaRPr/>
          </a:p>
        </p:txBody>
      </p:sp>
      <p:sp>
        <p:nvSpPr>
          <p:cNvPr id="1209" name="Google Shape;1209;p109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one or the other, but not both (likely MIMIC-III, due to </a:t>
            </a:r>
            <a:r>
              <a:rPr lang="en"/>
              <a:t>its ICU diversity)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Only include the data that exists in both area in the models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1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Better?</a:t>
            </a:r>
            <a:endParaRPr/>
          </a:p>
        </p:txBody>
      </p:sp>
      <p:sp>
        <p:nvSpPr>
          <p:cNvPr id="1215" name="Google Shape;1215;p110"/>
          <p:cNvSpPr txBox="1"/>
          <p:nvPr>
            <p:ph idx="1" type="body"/>
          </p:nvPr>
        </p:nvSpPr>
        <p:spPr>
          <a:xfrm>
            <a:off x="514800" y="1582776"/>
            <a:ext cx="6373800" cy="345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are tradeoffs to either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As Dr. </a:t>
            </a:r>
            <a:r>
              <a:rPr lang="en"/>
              <a:t>Giabbanelli</a:t>
            </a:r>
            <a:r>
              <a:rPr lang="en"/>
              <a:t> pointed out to me, merging the two data sets would open the door for Cross Validation, providing more data on both the models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comes at the cost of having to manipulate one set of data into looking exactly like the other 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1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Better? (cont.)</a:t>
            </a:r>
            <a:endParaRPr/>
          </a:p>
        </p:txBody>
      </p:sp>
      <p:sp>
        <p:nvSpPr>
          <p:cNvPr id="1221" name="Google Shape;1221;p111"/>
          <p:cNvSpPr txBox="1"/>
          <p:nvPr>
            <p:ph idx="1" type="body"/>
          </p:nvPr>
        </p:nvSpPr>
        <p:spPr>
          <a:xfrm>
            <a:off x="514800" y="1582775"/>
            <a:ext cx="8008200" cy="325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now, the experiment will be conducted on MIMIC-III alone, as the data cleansing scripts, Sepsis-III extraction, and as we are about to see MDP generation scripts already exist for this data 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Should additional data be required in the future, I am going to consult Dr. Giabbanelli on how best to prepare these kinds of models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1227" name="Google Shape;1227;p112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order to test the quality of just the MIMIC-III data, Cross Validation techniques can be employed.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Cross Validation grabs a small subset of the existing data, and tests the current model against it for how well it performs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1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Hyperparameter Optimization</a:t>
            </a:r>
            <a:endParaRPr/>
          </a:p>
        </p:txBody>
      </p:sp>
      <p:sp>
        <p:nvSpPr>
          <p:cNvPr id="1233" name="Google Shape;1233;p11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the Q-Learning equation shown before, the discount factor and the rate of learning are what are called ‘Hyperparameters’, or values that are set prior to conducting the learning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Ex: Number of iterations, learning rate, discount factor, etc.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